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4" r:id="rId4"/>
    <p:sldId id="265" r:id="rId5"/>
    <p:sldId id="266" r:id="rId6"/>
    <p:sldId id="268" r:id="rId7"/>
    <p:sldId id="269" r:id="rId8"/>
    <p:sldId id="267" r:id="rId9"/>
    <p:sldId id="274" r:id="rId10"/>
    <p:sldId id="273" r:id="rId11"/>
    <p:sldId id="276" r:id="rId12"/>
    <p:sldId id="278" r:id="rId13"/>
    <p:sldId id="275" r:id="rId14"/>
    <p:sldId id="283" r:id="rId15"/>
    <p:sldId id="279" r:id="rId16"/>
    <p:sldId id="291" r:id="rId17"/>
    <p:sldId id="281" r:id="rId18"/>
    <p:sldId id="280" r:id="rId19"/>
    <p:sldId id="282" r:id="rId20"/>
    <p:sldId id="284" r:id="rId21"/>
    <p:sldId id="277" r:id="rId22"/>
    <p:sldId id="285" r:id="rId23"/>
    <p:sldId id="287" r:id="rId24"/>
    <p:sldId id="286" r:id="rId25"/>
    <p:sldId id="289" r:id="rId26"/>
    <p:sldId id="288" r:id="rId27"/>
    <p:sldId id="290" r:id="rId28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007" autoAdjust="0"/>
  </p:normalViewPr>
  <p:slideViewPr>
    <p:cSldViewPr snapToGrid="0">
      <p:cViewPr varScale="1">
        <p:scale>
          <a:sx n="63" d="100"/>
          <a:sy n="63" d="100"/>
        </p:scale>
        <p:origin x="7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6EBD1-A1D2-4F8A-9E6F-DF253E8F27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0B0C8E-8884-4C75-BEDD-6A069CCE92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E706C5-C4CF-41D3-BB14-E8A2A019C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46A90-9D09-483B-B0DF-B3DAA305CF0B}" type="datetimeFigureOut">
              <a:rPr lang="id-ID" smtClean="0"/>
              <a:t>10/02/2022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716CC8-0FFE-4BB5-A3E5-C90E27478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6700A7-7673-485C-B714-81CC7D943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37B07-4C7B-4B36-8CC7-93D461B69E0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08351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BE4D8-429F-4D1E-99F2-5B3F4F8A3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59F056-2109-44B8-97B1-70C88EE80E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7BE2EB-E845-465A-8BE6-C41586EC9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46A90-9D09-483B-B0DF-B3DAA305CF0B}" type="datetimeFigureOut">
              <a:rPr lang="id-ID" smtClean="0"/>
              <a:t>10/02/2022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26484A-EB29-4A9F-9E30-E46570AEA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689B84-F9E8-4E44-B629-314F29512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37B07-4C7B-4B36-8CC7-93D461B69E0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69848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4DCF5-7E2B-4D60-AB19-FD0CD91FD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0D3B1E-B425-4417-B206-70E0AF383C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FF882F-AE37-4B2E-ABDF-16F641CF7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46A90-9D09-483B-B0DF-B3DAA305CF0B}" type="datetimeFigureOut">
              <a:rPr lang="id-ID" smtClean="0"/>
              <a:t>10/02/2022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390304-8B85-4957-9369-572ACD257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4E3FDC-ACEA-4DB1-9475-E3135A2F3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37B07-4C7B-4B36-8CC7-93D461B69E0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54241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72F5C-4421-4B84-BA2F-DD7D9063F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821C40-155C-498C-905D-DB9F6511DD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BE6FC6-A508-4AB0-A697-E52E59A98D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4C476F-E621-46E4-91AB-D27F12E55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46A90-9D09-483B-B0DF-B3DAA305CF0B}" type="datetimeFigureOut">
              <a:rPr lang="id-ID" smtClean="0"/>
              <a:t>10/02/2022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853224-8A77-4DA5-B624-784A67656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ED869B-579F-415E-BFDB-4C754BA9A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37B07-4C7B-4B36-8CC7-93D461B69E0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52521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DB71C-4D81-4940-8FC6-49B7592F8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6049F3-ECFC-4AB5-982D-CC0F9F8CD6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F7D288-96C7-4AD8-9E99-5F0F2CADFD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2F3E9C-FBD1-4958-9C1D-D887FBB164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D6EE42-2595-4339-8F39-FF401C33BE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E792EF-6734-4B07-9970-3C6EBB49F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46A90-9D09-483B-B0DF-B3DAA305CF0B}" type="datetimeFigureOut">
              <a:rPr lang="id-ID" smtClean="0"/>
              <a:t>10/02/2022</a:t>
            </a:fld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CC9DB8-7897-4A0D-8B88-CEC076254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CAF4DE-3C76-44C2-878D-0D70A98C2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37B07-4C7B-4B36-8CC7-93D461B69E0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77354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0D116-F9C8-4813-BE6E-B2AE54ABD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3D5D9D-131D-4A07-9043-D230724B4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46A90-9D09-483B-B0DF-B3DAA305CF0B}" type="datetimeFigureOut">
              <a:rPr lang="id-ID" smtClean="0"/>
              <a:t>10/02/2022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383C3A-3C5F-4C42-B4BF-9C4DBFAB9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6ECC6D-62B1-4A8A-8CD5-31D4B1549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37B07-4C7B-4B36-8CC7-93D461B69E0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84089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69D7B5-A833-4898-AA90-2AB978CA5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46A90-9D09-483B-B0DF-B3DAA305CF0B}" type="datetimeFigureOut">
              <a:rPr lang="id-ID" smtClean="0"/>
              <a:t>10/02/2022</a:t>
            </a:fld>
            <a:endParaRPr lang="id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31476F-58C3-4E48-AD45-939A3D4ED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61CD32-35E0-4725-8870-C2E78B965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37B07-4C7B-4B36-8CC7-93D461B69E0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3615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E84B6-3285-453F-8412-1F31BD61D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CC0353-E74F-42BE-B575-E1F799CFD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5A007D-EB85-44BA-9086-96F1350844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87FB9E-4837-4E71-BADC-8F0A139F7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46A90-9D09-483B-B0DF-B3DAA305CF0B}" type="datetimeFigureOut">
              <a:rPr lang="id-ID" smtClean="0"/>
              <a:t>10/02/2022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E3D5C4-16F5-490A-8189-1DF50D801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0414CB-DB86-4D04-B7EE-7CA51D73B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37B07-4C7B-4B36-8CC7-93D461B69E0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94535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12502-41CE-43C9-987C-5F4D7F112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A1B4FF-0707-437C-A618-D5D1A48802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71AB6E-7E2A-4686-BCA0-0E580CAE25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6DBCFB-4985-4689-B150-2495C1A36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46A90-9D09-483B-B0DF-B3DAA305CF0B}" type="datetimeFigureOut">
              <a:rPr lang="id-ID" smtClean="0"/>
              <a:t>10/02/2022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207FB6-58A5-4167-8C91-653339973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18406B-9ADC-4A76-86BC-EA66A0E1C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37B07-4C7B-4B36-8CC7-93D461B69E0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8710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F862A-0884-4FB9-AF7E-7B3D282D2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47C06-1371-4ADA-BC42-4FFEBA5505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E9D78-A0D4-42E9-8DA9-5A39D7094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46A90-9D09-483B-B0DF-B3DAA305CF0B}" type="datetimeFigureOut">
              <a:rPr lang="id-ID" smtClean="0"/>
              <a:t>10/02/2022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B68D67-D4D6-4430-B37A-190B1EC81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BA33E7-CF21-42EC-9C8E-39D211D95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37B07-4C7B-4B36-8CC7-93D461B69E0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43461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C522370-8FE8-429E-BB73-9CCDDCF292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503D3F-8A11-4057-965C-A2DA9F90D6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F8C979-32CA-4C13-A84A-33D367F51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46A90-9D09-483B-B0DF-B3DAA305CF0B}" type="datetimeFigureOut">
              <a:rPr lang="id-ID" smtClean="0"/>
              <a:t>10/02/2022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FF167D-4A92-4E52-808B-C6C028D40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6EC8CA-57FD-458C-BFAD-853769050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37B07-4C7B-4B36-8CC7-93D461B69E0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66898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7530CA-3160-45EE-A8DC-90A41C298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015D5B-5CA5-430E-AA8A-DB1F3BB96E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535D08-E102-4E66-87A1-24472BBCFF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746A90-9D09-483B-B0DF-B3DAA305CF0B}" type="datetimeFigureOut">
              <a:rPr lang="id-ID" smtClean="0"/>
              <a:t>10/02/2022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4A471E-7A30-41BB-B631-883A0EA68C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BFFB6D-0618-46F5-B2C9-B68920DE4B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37B07-4C7B-4B36-8CC7-93D461B69E0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81838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" Type="http://schemas.openxmlformats.org/officeDocument/2006/relationships/image" Target="../media/image14.png"/><Relationship Id="rId21" Type="http://schemas.openxmlformats.org/officeDocument/2006/relationships/image" Target="../media/image32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image" Target="../media/image9.png"/><Relationship Id="rId16" Type="http://schemas.openxmlformats.org/officeDocument/2006/relationships/image" Target="../media/image27.png"/><Relationship Id="rId20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24" Type="http://schemas.openxmlformats.org/officeDocument/2006/relationships/image" Target="../media/image35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23" Type="http://schemas.openxmlformats.org/officeDocument/2006/relationships/image" Target="../media/image34.png"/><Relationship Id="rId10" Type="http://schemas.openxmlformats.org/officeDocument/2006/relationships/image" Target="../media/image21.png"/><Relationship Id="rId19" Type="http://schemas.openxmlformats.org/officeDocument/2006/relationships/image" Target="../media/image30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Relationship Id="rId22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openlibrary.telkomuniversity.ac.id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0.jpeg"/><Relationship Id="rId7" Type="http://schemas.openxmlformats.org/officeDocument/2006/relationships/image" Target="../media/image4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openlibrary.telkomuniversity.ac.id/" TargetMode="External"/><Relationship Id="rId5" Type="http://schemas.openxmlformats.org/officeDocument/2006/relationships/image" Target="../media/image42.png"/><Relationship Id="rId10" Type="http://schemas.openxmlformats.org/officeDocument/2006/relationships/image" Target="../media/image46.jpeg"/><Relationship Id="rId4" Type="http://schemas.openxmlformats.org/officeDocument/2006/relationships/image" Target="../media/image41.png"/><Relationship Id="rId9" Type="http://schemas.openxmlformats.org/officeDocument/2006/relationships/image" Target="../media/image4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jpeg"/><Relationship Id="rId11" Type="http://schemas.openxmlformats.org/officeDocument/2006/relationships/image" Target="../media/image60.png"/><Relationship Id="rId5" Type="http://schemas.openxmlformats.org/officeDocument/2006/relationships/image" Target="../media/image54.jpeg"/><Relationship Id="rId10" Type="http://schemas.openxmlformats.org/officeDocument/2006/relationships/image" Target="../media/image59.png"/><Relationship Id="rId4" Type="http://schemas.openxmlformats.org/officeDocument/2006/relationships/image" Target="../media/image53.jpeg"/><Relationship Id="rId9" Type="http://schemas.openxmlformats.org/officeDocument/2006/relationships/image" Target="../media/image5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dl.acm.org/" TargetMode="External"/><Relationship Id="rId13" Type="http://schemas.openxmlformats.org/officeDocument/2006/relationships/hyperlink" Target="https://www.inderscienceonline.com/" TargetMode="External"/><Relationship Id="rId18" Type="http://schemas.openxmlformats.org/officeDocument/2006/relationships/image" Target="../media/image70.png"/><Relationship Id="rId3" Type="http://schemas.openxmlformats.org/officeDocument/2006/relationships/image" Target="../media/image63.png"/><Relationship Id="rId7" Type="http://schemas.openxmlformats.org/officeDocument/2006/relationships/image" Target="../media/image65.png"/><Relationship Id="rId12" Type="http://schemas.openxmlformats.org/officeDocument/2006/relationships/hyperlink" Target="https://www.worldscientific.com/" TargetMode="External"/><Relationship Id="rId17" Type="http://schemas.openxmlformats.org/officeDocument/2006/relationships/hyperlink" Target="https://journals.sagepub.com/" TargetMode="External"/><Relationship Id="rId2" Type="http://schemas.openxmlformats.org/officeDocument/2006/relationships/image" Target="../media/image9.png"/><Relationship Id="rId16" Type="http://schemas.openxmlformats.org/officeDocument/2006/relationships/image" Target="../media/image69.png"/><Relationship Id="rId20" Type="http://schemas.openxmlformats.org/officeDocument/2006/relationships/image" Target="../media/image7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link.springer.com/" TargetMode="External"/><Relationship Id="rId11" Type="http://schemas.openxmlformats.org/officeDocument/2006/relationships/image" Target="../media/image67.png"/><Relationship Id="rId5" Type="http://schemas.openxmlformats.org/officeDocument/2006/relationships/image" Target="../media/image64.png"/><Relationship Id="rId15" Type="http://schemas.openxmlformats.org/officeDocument/2006/relationships/hyperlink" Target="https://www.emerald.com/insight/" TargetMode="External"/><Relationship Id="rId10" Type="http://schemas.openxmlformats.org/officeDocument/2006/relationships/hyperlink" Target="https://www.sciencedirect.com/" TargetMode="External"/><Relationship Id="rId19" Type="http://schemas.openxmlformats.org/officeDocument/2006/relationships/hyperlink" Target="https://www.tandfonline.com/" TargetMode="External"/><Relationship Id="rId4" Type="http://schemas.openxmlformats.org/officeDocument/2006/relationships/hyperlink" Target="https://ieeexplore.ieee.org/" TargetMode="External"/><Relationship Id="rId9" Type="http://schemas.openxmlformats.org/officeDocument/2006/relationships/image" Target="../media/image66.png"/><Relationship Id="rId14" Type="http://schemas.openxmlformats.org/officeDocument/2006/relationships/image" Target="../media/image6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agram.com/p/CFong92J8qH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hyperlink" Target="https://openlibrary.telkomuniversity.ac.id/home/information/id/197.html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13" Type="http://schemas.openxmlformats.org/officeDocument/2006/relationships/image" Target="../media/image60.png"/><Relationship Id="rId3" Type="http://schemas.openxmlformats.org/officeDocument/2006/relationships/image" Target="../media/image83.png"/><Relationship Id="rId7" Type="http://schemas.openxmlformats.org/officeDocument/2006/relationships/image" Target="../media/image85.jpeg"/><Relationship Id="rId12" Type="http://schemas.openxmlformats.org/officeDocument/2006/relationships/image" Target="../media/image5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jpeg"/><Relationship Id="rId11" Type="http://schemas.openxmlformats.org/officeDocument/2006/relationships/image" Target="../media/image58.png"/><Relationship Id="rId5" Type="http://schemas.openxmlformats.org/officeDocument/2006/relationships/image" Target="../media/image57.png"/><Relationship Id="rId15" Type="http://schemas.openxmlformats.org/officeDocument/2006/relationships/image" Target="../media/image90.png"/><Relationship Id="rId10" Type="http://schemas.openxmlformats.org/officeDocument/2006/relationships/image" Target="../media/image88.png"/><Relationship Id="rId4" Type="http://schemas.openxmlformats.org/officeDocument/2006/relationships/image" Target="../media/image56.png"/><Relationship Id="rId9" Type="http://schemas.openxmlformats.org/officeDocument/2006/relationships/image" Target="../media/image87.jpeg"/><Relationship Id="rId14" Type="http://schemas.openxmlformats.org/officeDocument/2006/relationships/image" Target="../media/image8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9.jpeg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3.jpeg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104.png"/><Relationship Id="rId7" Type="http://schemas.openxmlformats.org/officeDocument/2006/relationships/image" Target="../media/image5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7.png"/><Relationship Id="rId11" Type="http://schemas.openxmlformats.org/officeDocument/2006/relationships/image" Target="../media/image60.png"/><Relationship Id="rId5" Type="http://schemas.openxmlformats.org/officeDocument/2006/relationships/image" Target="../media/image106.png"/><Relationship Id="rId10" Type="http://schemas.openxmlformats.org/officeDocument/2006/relationships/image" Target="../media/image59.png"/><Relationship Id="rId4" Type="http://schemas.openxmlformats.org/officeDocument/2006/relationships/image" Target="../media/image105.png"/><Relationship Id="rId9" Type="http://schemas.openxmlformats.org/officeDocument/2006/relationships/image" Target="../media/image5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AD26C92-9264-484E-9292-671745B95D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Google Shape;1238;p48">
            <a:extLst>
              <a:ext uri="{FF2B5EF4-FFF2-40B4-BE49-F238E27FC236}">
                <a16:creationId xmlns:a16="http://schemas.microsoft.com/office/drawing/2014/main" id="{DAB8130C-8998-4AD5-91C0-CD59DDDDFE7A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030491" y="3717618"/>
            <a:ext cx="8131016" cy="87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 err="1">
                <a:latin typeface="Tw Cen MT" panose="020B0602020104020603" pitchFamily="34" charset="0"/>
              </a:rPr>
              <a:t>Penyambutan</a:t>
            </a:r>
            <a:r>
              <a:rPr lang="en-US" dirty="0">
                <a:latin typeface="Tw Cen MT" panose="020B0602020104020603" pitchFamily="34" charset="0"/>
              </a:rPr>
              <a:t> </a:t>
            </a:r>
            <a:r>
              <a:rPr lang="en-US" dirty="0" err="1">
                <a:latin typeface="Tw Cen MT" panose="020B0602020104020603" pitchFamily="34" charset="0"/>
              </a:rPr>
              <a:t>Mahasiswa</a:t>
            </a:r>
            <a:r>
              <a:rPr lang="en-US" dirty="0">
                <a:latin typeface="Tw Cen MT" panose="020B0602020104020603" pitchFamily="34" charset="0"/>
              </a:rPr>
              <a:t> </a:t>
            </a:r>
            <a:r>
              <a:rPr lang="en-US" dirty="0" err="1">
                <a:latin typeface="Tw Cen MT" panose="020B0602020104020603" pitchFamily="34" charset="0"/>
              </a:rPr>
              <a:t>Baru</a:t>
            </a:r>
            <a:r>
              <a:rPr lang="en-US" dirty="0">
                <a:latin typeface="Tw Cen MT" panose="020B0602020104020603" pitchFamily="34" charset="0"/>
              </a:rPr>
              <a:t> </a:t>
            </a:r>
            <a:r>
              <a:rPr lang="en-US" dirty="0" err="1">
                <a:latin typeface="Tw Cen MT" panose="020B0602020104020603" pitchFamily="34" charset="0"/>
              </a:rPr>
              <a:t>Pascasarjana</a:t>
            </a:r>
            <a:r>
              <a:rPr lang="en-US" dirty="0">
                <a:latin typeface="Tw Cen MT" panose="020B0602020104020603" pitchFamily="34" charset="0"/>
              </a:rPr>
              <a:t> Telkom University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latin typeface="Tw Cen MT" panose="020B0602020104020603" pitchFamily="34" charset="0"/>
              </a:rPr>
              <a:t>TA 2021/2022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022EFF5-6A18-44EB-95A9-7222F54C288E}"/>
              </a:ext>
            </a:extLst>
          </p:cNvPr>
          <p:cNvGrpSpPr/>
          <p:nvPr/>
        </p:nvGrpSpPr>
        <p:grpSpPr>
          <a:xfrm>
            <a:off x="4767138" y="591094"/>
            <a:ext cx="2481849" cy="539854"/>
            <a:chOff x="4767138" y="591094"/>
            <a:chExt cx="2481849" cy="53985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A1E6925-961C-4296-A02B-3AD5D8779A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67138" y="674505"/>
              <a:ext cx="887854" cy="39301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8DD7D79-EDF9-4B53-B7E0-EC9DF2853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4992" y="591094"/>
              <a:ext cx="882015" cy="539854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6800BD55-8E6F-4008-8C0C-752AE79EF7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37007" y="637545"/>
              <a:ext cx="711980" cy="391589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8328A650-F80D-4A1E-9654-FE6BF120F1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273" y="1584518"/>
            <a:ext cx="7773950" cy="213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901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C9CC58-B741-4AEF-BCD1-51E2884BEA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E64A1C20-778E-4CC9-A7C3-CC0CA2261932}"/>
              </a:ext>
            </a:extLst>
          </p:cNvPr>
          <p:cNvSpPr txBox="1">
            <a:spLocks/>
          </p:cNvSpPr>
          <p:nvPr/>
        </p:nvSpPr>
        <p:spPr>
          <a:xfrm>
            <a:off x="-293651" y="807688"/>
            <a:ext cx="2898045" cy="8353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Lokasi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6924CC9-7729-47FA-A1FB-BA7B07226435}"/>
              </a:ext>
            </a:extLst>
          </p:cNvPr>
          <p:cNvGrpSpPr/>
          <p:nvPr/>
        </p:nvGrpSpPr>
        <p:grpSpPr>
          <a:xfrm>
            <a:off x="3199796" y="1225378"/>
            <a:ext cx="9912521" cy="5434333"/>
            <a:chOff x="1184566" y="1092213"/>
            <a:chExt cx="9815504" cy="5434333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08EB0DA6-284D-491A-811B-BE847DD00858}"/>
                </a:ext>
              </a:extLst>
            </p:cNvPr>
            <p:cNvGrpSpPr/>
            <p:nvPr/>
          </p:nvGrpSpPr>
          <p:grpSpPr>
            <a:xfrm>
              <a:off x="1184566" y="1092213"/>
              <a:ext cx="6985522" cy="5434333"/>
              <a:chOff x="2806993" y="1320552"/>
              <a:chExt cx="11755115" cy="9468135"/>
            </a:xfrm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grpSpPr>
          <p:sp>
            <p:nvSpPr>
              <p:cNvPr id="31" name="Flowchart: Alternate Process 30">
                <a:extLst>
                  <a:ext uri="{FF2B5EF4-FFF2-40B4-BE49-F238E27FC236}">
                    <a16:creationId xmlns:a16="http://schemas.microsoft.com/office/drawing/2014/main" id="{72E8BEAD-8F92-4EA0-A3D2-5ACE907CEC88}"/>
                  </a:ext>
                </a:extLst>
              </p:cNvPr>
              <p:cNvSpPr/>
              <p:nvPr/>
            </p:nvSpPr>
            <p:spPr>
              <a:xfrm>
                <a:off x="2806993" y="4253852"/>
                <a:ext cx="5543641" cy="6534835"/>
              </a:xfrm>
              <a:prstGeom prst="flowChartAlternateProcess">
                <a:avLst/>
              </a:prstGeom>
              <a:solidFill>
                <a:srgbClr val="1A401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en-ID" dirty="0">
                  <a:solidFill>
                    <a:schemeClr val="bg1">
                      <a:lumMod val="10000"/>
                      <a:lumOff val="90000"/>
                    </a:schemeClr>
                  </a:solidFill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52F1D47-CC73-4571-BCB9-8B61378E315E}"/>
                  </a:ext>
                </a:extLst>
              </p:cNvPr>
              <p:cNvSpPr txBox="1"/>
              <p:nvPr/>
            </p:nvSpPr>
            <p:spPr>
              <a:xfrm>
                <a:off x="3038241" y="5454370"/>
                <a:ext cx="5159769" cy="635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err="1">
                    <a:solidFill>
                      <a:schemeClr val="bg1">
                        <a:lumMod val="10000"/>
                        <a:lumOff val="90000"/>
                      </a:schemeClr>
                    </a:solidFill>
                    <a:latin typeface="Aller" panose="02000503030000020004" pitchFamily="2" charset="0"/>
                  </a:rPr>
                  <a:t>Gd</a:t>
                </a:r>
                <a:r>
                  <a:rPr lang="en-US" sz="2000" b="1" dirty="0">
                    <a:solidFill>
                      <a:schemeClr val="bg1">
                        <a:lumMod val="10000"/>
                        <a:lumOff val="90000"/>
                      </a:schemeClr>
                    </a:solidFill>
                    <a:latin typeface="Aller" panose="02000503030000020004" pitchFamily="2" charset="0"/>
                  </a:rPr>
                  <a:t> </a:t>
                </a:r>
                <a:r>
                  <a:rPr lang="id-ID" sz="2000" b="1" dirty="0">
                    <a:solidFill>
                      <a:schemeClr val="bg1">
                        <a:lumMod val="10000"/>
                        <a:lumOff val="90000"/>
                      </a:schemeClr>
                    </a:solidFill>
                    <a:latin typeface="Aller" panose="02000503030000020004" pitchFamily="2" charset="0"/>
                  </a:rPr>
                  <a:t>Manterawu</a:t>
                </a:r>
                <a:r>
                  <a:rPr lang="en-US" sz="2000" b="1" dirty="0">
                    <a:solidFill>
                      <a:schemeClr val="bg1">
                        <a:lumMod val="10000"/>
                        <a:lumOff val="90000"/>
                      </a:schemeClr>
                    </a:solidFill>
                    <a:latin typeface="Aller" panose="02000503030000020004" pitchFamily="2" charset="0"/>
                  </a:rPr>
                  <a:t> Lt. </a:t>
                </a:r>
                <a:r>
                  <a:rPr lang="id-ID" sz="2000" b="1" dirty="0">
                    <a:solidFill>
                      <a:schemeClr val="bg1">
                        <a:lumMod val="10000"/>
                        <a:lumOff val="90000"/>
                      </a:schemeClr>
                    </a:solidFill>
                    <a:latin typeface="Aller" panose="02000503030000020004" pitchFamily="2" charset="0"/>
                  </a:rPr>
                  <a:t>5</a:t>
                </a:r>
                <a:endParaRPr lang="en-US" sz="2000" b="1" dirty="0">
                  <a:solidFill>
                    <a:schemeClr val="bg1">
                      <a:lumMod val="10000"/>
                      <a:lumOff val="90000"/>
                    </a:schemeClr>
                  </a:solidFill>
                  <a:latin typeface="Aller" panose="02000503030000020004" pitchFamily="2" charset="0"/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F69468AD-8A68-4E2D-9968-904A2C6D200E}"/>
                  </a:ext>
                </a:extLst>
              </p:cNvPr>
              <p:cNvSpPr/>
              <p:nvPr/>
            </p:nvSpPr>
            <p:spPr>
              <a:xfrm>
                <a:off x="3146675" y="8799138"/>
                <a:ext cx="10559595" cy="7329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en-US" sz="2400" dirty="0">
                  <a:solidFill>
                    <a:schemeClr val="bg1">
                      <a:lumMod val="10000"/>
                      <a:lumOff val="90000"/>
                    </a:schemeClr>
                  </a:solidFill>
                  <a:latin typeface="Aller" panose="02000503030000020004"/>
                  <a:ea typeface="A little sunshine" panose="02000603000000000000" pitchFamily="2" charset="0"/>
                </a:endParaRPr>
              </a:p>
            </p:txBody>
          </p:sp>
          <p:sp>
            <p:nvSpPr>
              <p:cNvPr id="34" name="Flowchart: Alternate Process 33">
                <a:extLst>
                  <a:ext uri="{FF2B5EF4-FFF2-40B4-BE49-F238E27FC236}">
                    <a16:creationId xmlns:a16="http://schemas.microsoft.com/office/drawing/2014/main" id="{7B687C1B-38E0-4328-BBB2-5E268B649E26}"/>
                  </a:ext>
                </a:extLst>
              </p:cNvPr>
              <p:cNvSpPr/>
              <p:nvPr/>
            </p:nvSpPr>
            <p:spPr>
              <a:xfrm>
                <a:off x="8833837" y="4504420"/>
                <a:ext cx="5543640" cy="6284267"/>
              </a:xfrm>
              <a:prstGeom prst="flowChartAlternateProcess">
                <a:avLst/>
              </a:prstGeom>
              <a:solidFill>
                <a:srgbClr val="0066CC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en-ID" dirty="0">
                  <a:solidFill>
                    <a:schemeClr val="bg1">
                      <a:lumMod val="10000"/>
                      <a:lumOff val="90000"/>
                    </a:schemeClr>
                  </a:solidFill>
                </a:endParaRPr>
              </a:p>
            </p:txBody>
          </p:sp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0E14F368-9714-46C9-B934-8AC52D7730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840528" y="1320552"/>
                <a:ext cx="5543640" cy="4196113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A2595BF0-9F65-43E5-9129-A508E419261B}"/>
                  </a:ext>
                </a:extLst>
              </p:cNvPr>
              <p:cNvSpPr txBox="1"/>
              <p:nvPr/>
            </p:nvSpPr>
            <p:spPr>
              <a:xfrm>
                <a:off x="8964516" y="5454370"/>
                <a:ext cx="5597592" cy="635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err="1">
                    <a:solidFill>
                      <a:schemeClr val="bg1">
                        <a:lumMod val="10000"/>
                        <a:lumOff val="90000"/>
                      </a:schemeClr>
                    </a:solidFill>
                    <a:latin typeface="Aller" panose="02000503030000020004" pitchFamily="2" charset="0"/>
                  </a:rPr>
                  <a:t>Gd</a:t>
                </a:r>
                <a:r>
                  <a:rPr lang="en-US" sz="2000" b="1" dirty="0">
                    <a:solidFill>
                      <a:schemeClr val="bg1">
                        <a:lumMod val="10000"/>
                        <a:lumOff val="90000"/>
                      </a:schemeClr>
                    </a:solidFill>
                    <a:latin typeface="Aller" panose="02000503030000020004" pitchFamily="2" charset="0"/>
                  </a:rPr>
                  <a:t> </a:t>
                </a:r>
                <a:r>
                  <a:rPr lang="en-US" sz="2000" b="1" dirty="0" err="1">
                    <a:solidFill>
                      <a:schemeClr val="bg1">
                        <a:lumMod val="10000"/>
                        <a:lumOff val="90000"/>
                      </a:schemeClr>
                    </a:solidFill>
                    <a:latin typeface="Aller" panose="02000503030000020004" pitchFamily="2" charset="0"/>
                  </a:rPr>
                  <a:t>Marore</a:t>
                </a:r>
                <a:r>
                  <a:rPr lang="en-US" sz="2000" b="1" dirty="0">
                    <a:solidFill>
                      <a:schemeClr val="bg1">
                        <a:lumMod val="10000"/>
                        <a:lumOff val="90000"/>
                      </a:schemeClr>
                    </a:solidFill>
                    <a:latin typeface="Aller" panose="02000503030000020004" pitchFamily="2" charset="0"/>
                  </a:rPr>
                  <a:t> </a:t>
                </a:r>
                <a:r>
                  <a:rPr lang="en-US" sz="2000" b="1" dirty="0" err="1">
                    <a:solidFill>
                      <a:schemeClr val="bg1">
                        <a:lumMod val="10000"/>
                        <a:lumOff val="90000"/>
                      </a:schemeClr>
                    </a:solidFill>
                    <a:latin typeface="Aller" panose="02000503030000020004" pitchFamily="2" charset="0"/>
                  </a:rPr>
                  <a:t>Gerlong</a:t>
                </a:r>
                <a:r>
                  <a:rPr lang="en-US" sz="2000" b="1" dirty="0">
                    <a:solidFill>
                      <a:schemeClr val="bg1">
                        <a:lumMod val="10000"/>
                        <a:lumOff val="90000"/>
                      </a:schemeClr>
                    </a:solidFill>
                    <a:latin typeface="Aller" panose="02000503030000020004" pitchFamily="2" charset="0"/>
                  </a:rPr>
                  <a:t>, Lt. 1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2F41DEA4-5CC2-4308-BA27-F6D49639B8E1}"/>
                  </a:ext>
                </a:extLst>
              </p:cNvPr>
              <p:cNvSpPr txBox="1"/>
              <p:nvPr/>
            </p:nvSpPr>
            <p:spPr>
              <a:xfrm>
                <a:off x="9078502" y="6157999"/>
                <a:ext cx="5088612" cy="21010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err="1">
                    <a:solidFill>
                      <a:schemeClr val="bg1">
                        <a:lumMod val="10000"/>
                        <a:lumOff val="90000"/>
                      </a:schemeClr>
                    </a:solidFill>
                    <a:latin typeface="Aller" panose="02000503030000020004"/>
                    <a:ea typeface="A little sunshine" panose="02000603000000000000" pitchFamily="2" charset="0"/>
                  </a:rPr>
                  <a:t>Senin</a:t>
                </a:r>
                <a:r>
                  <a:rPr lang="en-US" sz="2000" dirty="0">
                    <a:solidFill>
                      <a:schemeClr val="bg1">
                        <a:lumMod val="10000"/>
                        <a:lumOff val="90000"/>
                      </a:schemeClr>
                    </a:solidFill>
                    <a:latin typeface="Aller" panose="02000503030000020004"/>
                    <a:ea typeface="A little sunshine" panose="02000603000000000000" pitchFamily="2" charset="0"/>
                  </a:rPr>
                  <a:t> - </a:t>
                </a:r>
                <a:r>
                  <a:rPr lang="en-US" sz="2000" dirty="0" err="1">
                    <a:solidFill>
                      <a:schemeClr val="bg1">
                        <a:lumMod val="10000"/>
                        <a:lumOff val="90000"/>
                      </a:schemeClr>
                    </a:solidFill>
                    <a:latin typeface="Aller" panose="02000503030000020004"/>
                    <a:ea typeface="A little sunshine" panose="02000603000000000000" pitchFamily="2" charset="0"/>
                  </a:rPr>
                  <a:t>Jumat</a:t>
                </a:r>
                <a:r>
                  <a:rPr lang="en-US" sz="2000" dirty="0">
                    <a:solidFill>
                      <a:schemeClr val="bg1">
                        <a:lumMod val="10000"/>
                        <a:lumOff val="90000"/>
                      </a:schemeClr>
                    </a:solidFill>
                    <a:latin typeface="Aller" panose="02000503030000020004"/>
                    <a:ea typeface="A little sunshine" panose="02000603000000000000" pitchFamily="2" charset="0"/>
                  </a:rPr>
                  <a:t> :</a:t>
                </a:r>
              </a:p>
              <a:p>
                <a:r>
                  <a:rPr lang="en-US" sz="2000" dirty="0">
                    <a:solidFill>
                      <a:schemeClr val="bg1">
                        <a:lumMod val="10000"/>
                        <a:lumOff val="90000"/>
                      </a:schemeClr>
                    </a:solidFill>
                    <a:latin typeface="Aller" panose="02000503030000020004"/>
                    <a:ea typeface="A little sunshine" panose="02000603000000000000" pitchFamily="2" charset="0"/>
                  </a:rPr>
                  <a:t>08.00 – 20.00 WIB</a:t>
                </a:r>
              </a:p>
              <a:p>
                <a:endParaRPr lang="en-US" sz="2000" dirty="0">
                  <a:solidFill>
                    <a:schemeClr val="bg1">
                      <a:lumMod val="10000"/>
                      <a:lumOff val="90000"/>
                    </a:schemeClr>
                  </a:solidFill>
                  <a:latin typeface="Aller" panose="02000503030000020004"/>
                  <a:ea typeface="A little sunshine" panose="02000603000000000000" pitchFamily="2" charset="0"/>
                </a:endParaRPr>
              </a:p>
              <a:p>
                <a:endParaRPr lang="en-US" sz="2000" dirty="0">
                  <a:solidFill>
                    <a:schemeClr val="bg1">
                      <a:lumMod val="10000"/>
                      <a:lumOff val="90000"/>
                    </a:schemeClr>
                  </a:solidFill>
                  <a:latin typeface="Aller" panose="02000503030000020004"/>
                  <a:ea typeface="A little sunshine" panose="02000603000000000000" pitchFamily="2" charset="0"/>
                </a:endParaRPr>
              </a:p>
            </p:txBody>
          </p:sp>
        </p:grp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A65F3898-48B8-4E94-BDEA-4A93298A74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4566" y="1092213"/>
              <a:ext cx="3300576" cy="243766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  <a:reflection blurRad="12700" stA="38000" endPos="28000" dist="5000" dir="5400000" sy="-100000" algn="bl" rotWithShape="0"/>
            </a:effectLst>
          </p:spPr>
        </p:pic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56F19813-4656-42BA-A599-A5890873619D}"/>
                </a:ext>
              </a:extLst>
            </p:cNvPr>
            <p:cNvSpPr/>
            <p:nvPr/>
          </p:nvSpPr>
          <p:spPr>
            <a:xfrm>
              <a:off x="1382447" y="5458038"/>
              <a:ext cx="278118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000" dirty="0" err="1">
                  <a:solidFill>
                    <a:schemeClr val="bg1">
                      <a:lumMod val="10000"/>
                      <a:lumOff val="90000"/>
                    </a:schemeClr>
                  </a:solidFill>
                  <a:latin typeface="Aller" panose="02000503030000020004"/>
                  <a:ea typeface="A little sunshine" panose="02000603000000000000" pitchFamily="2" charset="0"/>
                </a:rPr>
                <a:t>Operasional</a:t>
              </a:r>
              <a:r>
                <a:rPr lang="en-US" sz="2000" dirty="0">
                  <a:solidFill>
                    <a:schemeClr val="bg1">
                      <a:lumMod val="10000"/>
                      <a:lumOff val="90000"/>
                    </a:schemeClr>
                  </a:solidFill>
                  <a:latin typeface="Aller" panose="02000503030000020004"/>
                  <a:ea typeface="A little sunshine" panose="02000603000000000000" pitchFamily="2" charset="0"/>
                </a:rPr>
                <a:t> Covid-19</a:t>
              </a:r>
            </a:p>
            <a:p>
              <a:r>
                <a:rPr lang="en-US" sz="2000" dirty="0">
                  <a:solidFill>
                    <a:schemeClr val="bg1">
                      <a:lumMod val="10000"/>
                      <a:lumOff val="90000"/>
                    </a:schemeClr>
                  </a:solidFill>
                  <a:latin typeface="Aller" panose="02000503030000020004"/>
                  <a:ea typeface="A little sunshine" panose="02000603000000000000" pitchFamily="2" charset="0"/>
                </a:rPr>
                <a:t>09.00 - 15.00 WIB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D7D57BA-4895-4F7C-A21A-C69F01FEA862}"/>
                </a:ext>
              </a:extLst>
            </p:cNvPr>
            <p:cNvSpPr txBox="1"/>
            <p:nvPr/>
          </p:nvSpPr>
          <p:spPr>
            <a:xfrm>
              <a:off x="1364271" y="3837279"/>
              <a:ext cx="3023927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>
                  <a:solidFill>
                    <a:schemeClr val="bg1">
                      <a:lumMod val="10000"/>
                      <a:lumOff val="90000"/>
                    </a:schemeClr>
                  </a:solidFill>
                  <a:latin typeface="Aller" panose="02000503030000020004"/>
                  <a:ea typeface="A little sunshine" panose="02000603000000000000" pitchFamily="2" charset="0"/>
                </a:rPr>
                <a:t>Senin</a:t>
              </a:r>
              <a:r>
                <a:rPr lang="en-US" sz="2000" dirty="0">
                  <a:solidFill>
                    <a:schemeClr val="bg1">
                      <a:lumMod val="10000"/>
                      <a:lumOff val="90000"/>
                    </a:schemeClr>
                  </a:solidFill>
                  <a:latin typeface="Aller" panose="02000503030000020004"/>
                  <a:ea typeface="A little sunshine" panose="02000603000000000000" pitchFamily="2" charset="0"/>
                </a:rPr>
                <a:t> - </a:t>
              </a:r>
              <a:r>
                <a:rPr lang="en-US" sz="2000" dirty="0" err="1">
                  <a:solidFill>
                    <a:schemeClr val="bg1">
                      <a:lumMod val="10000"/>
                      <a:lumOff val="90000"/>
                    </a:schemeClr>
                  </a:solidFill>
                  <a:latin typeface="Aller" panose="02000503030000020004"/>
                  <a:ea typeface="A little sunshine" panose="02000603000000000000" pitchFamily="2" charset="0"/>
                </a:rPr>
                <a:t>Jumat</a:t>
              </a:r>
              <a:r>
                <a:rPr lang="en-US" sz="2000" dirty="0">
                  <a:solidFill>
                    <a:schemeClr val="bg1">
                      <a:lumMod val="10000"/>
                      <a:lumOff val="90000"/>
                    </a:schemeClr>
                  </a:solidFill>
                  <a:latin typeface="Aller" panose="02000503030000020004"/>
                  <a:ea typeface="A little sunshine" panose="02000603000000000000" pitchFamily="2" charset="0"/>
                </a:rPr>
                <a:t> :</a:t>
              </a:r>
            </a:p>
            <a:p>
              <a:r>
                <a:rPr lang="en-US" sz="2000" dirty="0">
                  <a:solidFill>
                    <a:schemeClr val="bg1">
                      <a:lumMod val="10000"/>
                      <a:lumOff val="90000"/>
                    </a:schemeClr>
                  </a:solidFill>
                  <a:latin typeface="Aller" panose="02000503030000020004"/>
                  <a:ea typeface="A little sunshine" panose="02000603000000000000" pitchFamily="2" charset="0"/>
                </a:rPr>
                <a:t>08.00 – 19.00 WIB</a:t>
              </a:r>
            </a:p>
            <a:p>
              <a:r>
                <a:rPr lang="en-US" sz="2000" dirty="0" err="1">
                  <a:solidFill>
                    <a:schemeClr val="bg1">
                      <a:lumMod val="10000"/>
                      <a:lumOff val="90000"/>
                    </a:schemeClr>
                  </a:solidFill>
                  <a:latin typeface="Aller" panose="02000503030000020004"/>
                  <a:ea typeface="A little sunshine" panose="02000603000000000000" pitchFamily="2" charset="0"/>
                </a:rPr>
                <a:t>Sabtu</a:t>
              </a:r>
              <a:endParaRPr lang="en-US" sz="2000" dirty="0">
                <a:solidFill>
                  <a:schemeClr val="bg1">
                    <a:lumMod val="10000"/>
                    <a:lumOff val="90000"/>
                  </a:schemeClr>
                </a:solidFill>
                <a:latin typeface="Aller" panose="02000503030000020004"/>
                <a:ea typeface="A little sunshine" panose="02000603000000000000" pitchFamily="2" charset="0"/>
              </a:endParaRPr>
            </a:p>
            <a:p>
              <a:r>
                <a:rPr lang="en-US" sz="2000" dirty="0">
                  <a:solidFill>
                    <a:schemeClr val="bg1">
                      <a:lumMod val="10000"/>
                      <a:lumOff val="90000"/>
                    </a:schemeClr>
                  </a:solidFill>
                  <a:latin typeface="Aller" panose="02000503030000020004"/>
                  <a:ea typeface="A little sunshine" panose="02000603000000000000" pitchFamily="2" charset="0"/>
                </a:rPr>
                <a:t>08.30 – 13.00 WIB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0AACEC38-305A-418B-9977-1A69050A46E1}"/>
                </a:ext>
              </a:extLst>
            </p:cNvPr>
            <p:cNvSpPr/>
            <p:nvPr/>
          </p:nvSpPr>
          <p:spPr>
            <a:xfrm>
              <a:off x="4904070" y="4504481"/>
              <a:ext cx="6096000" cy="70788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sz="2000" dirty="0" err="1">
                  <a:solidFill>
                    <a:schemeClr val="bg1">
                      <a:lumMod val="10000"/>
                      <a:lumOff val="90000"/>
                    </a:schemeClr>
                  </a:solidFill>
                  <a:latin typeface="Aller" panose="02000503030000020004"/>
                  <a:ea typeface="A little sunshine" panose="02000603000000000000" pitchFamily="2" charset="0"/>
                </a:rPr>
                <a:t>Sabtu</a:t>
              </a:r>
              <a:r>
                <a:rPr lang="en-US" sz="2000" dirty="0">
                  <a:solidFill>
                    <a:schemeClr val="bg1">
                      <a:lumMod val="10000"/>
                      <a:lumOff val="90000"/>
                    </a:schemeClr>
                  </a:solidFill>
                  <a:latin typeface="Aller" panose="02000503030000020004"/>
                  <a:ea typeface="A little sunshine" panose="02000603000000000000" pitchFamily="2" charset="0"/>
                </a:rPr>
                <a:t> :</a:t>
              </a:r>
            </a:p>
            <a:p>
              <a:r>
                <a:rPr lang="en-US" sz="2000" dirty="0">
                  <a:solidFill>
                    <a:schemeClr val="bg1">
                      <a:lumMod val="10000"/>
                      <a:lumOff val="90000"/>
                    </a:schemeClr>
                  </a:solidFill>
                  <a:latin typeface="Aller" panose="02000503030000020004"/>
                  <a:ea typeface="A little sunshine" panose="02000603000000000000" pitchFamily="2" charset="0"/>
                </a:rPr>
                <a:t>08.30 - 13.00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1E6A4433-B1DB-47A2-8D85-A3096B6C48B8}"/>
                </a:ext>
              </a:extLst>
            </p:cNvPr>
            <p:cNvSpPr/>
            <p:nvPr/>
          </p:nvSpPr>
          <p:spPr>
            <a:xfrm>
              <a:off x="4911434" y="5130210"/>
              <a:ext cx="2750069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000" dirty="0" err="1">
                  <a:solidFill>
                    <a:schemeClr val="bg1">
                      <a:lumMod val="10000"/>
                      <a:lumOff val="90000"/>
                    </a:schemeClr>
                  </a:solidFill>
                  <a:latin typeface="Aller" panose="02000503030000020004"/>
                  <a:ea typeface="A little sunshine" panose="02000603000000000000" pitchFamily="2" charset="0"/>
                </a:rPr>
                <a:t>Istirahat</a:t>
              </a:r>
              <a:r>
                <a:rPr lang="en-US" sz="2000" dirty="0">
                  <a:solidFill>
                    <a:schemeClr val="bg1">
                      <a:lumMod val="10000"/>
                      <a:lumOff val="90000"/>
                    </a:schemeClr>
                  </a:solidFill>
                  <a:latin typeface="Aller" panose="02000503030000020004"/>
                  <a:ea typeface="A little sunshine" panose="02000603000000000000" pitchFamily="2" charset="0"/>
                </a:rPr>
                <a:t> </a:t>
              </a:r>
              <a:r>
                <a:rPr lang="en-US" sz="2000" dirty="0" err="1">
                  <a:solidFill>
                    <a:schemeClr val="bg1">
                      <a:lumMod val="10000"/>
                      <a:lumOff val="90000"/>
                    </a:schemeClr>
                  </a:solidFill>
                  <a:latin typeface="Aller" panose="02000503030000020004"/>
                  <a:ea typeface="A little sunshine" panose="02000603000000000000" pitchFamily="2" charset="0"/>
                </a:rPr>
                <a:t>Jumat</a:t>
              </a:r>
              <a:r>
                <a:rPr lang="en-US" sz="2000" dirty="0">
                  <a:solidFill>
                    <a:schemeClr val="bg1">
                      <a:lumMod val="10000"/>
                      <a:lumOff val="90000"/>
                    </a:schemeClr>
                  </a:solidFill>
                  <a:latin typeface="Aller" panose="02000503030000020004"/>
                  <a:ea typeface="A little sunshine" panose="02000603000000000000" pitchFamily="2" charset="0"/>
                </a:rPr>
                <a:t> :</a:t>
              </a:r>
            </a:p>
            <a:p>
              <a:r>
                <a:rPr lang="en-US" sz="2000" dirty="0">
                  <a:solidFill>
                    <a:schemeClr val="bg1">
                      <a:lumMod val="10000"/>
                      <a:lumOff val="90000"/>
                    </a:schemeClr>
                  </a:solidFill>
                  <a:latin typeface="Aller" panose="02000503030000020004"/>
                  <a:ea typeface="A little sunshine" panose="02000603000000000000" pitchFamily="2" charset="0"/>
                </a:rPr>
                <a:t>11.30 - 13.30 WIB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8363ADED-4D1B-406E-B974-8A6B532A5F07}"/>
                </a:ext>
              </a:extLst>
            </p:cNvPr>
            <p:cNvSpPr/>
            <p:nvPr/>
          </p:nvSpPr>
          <p:spPr>
            <a:xfrm>
              <a:off x="4911434" y="5736169"/>
              <a:ext cx="2750069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000" dirty="0" err="1">
                  <a:solidFill>
                    <a:schemeClr val="bg1">
                      <a:lumMod val="10000"/>
                      <a:lumOff val="90000"/>
                    </a:schemeClr>
                  </a:solidFill>
                  <a:latin typeface="Aller" panose="02000503030000020004"/>
                  <a:ea typeface="A little sunshine" panose="02000603000000000000" pitchFamily="2" charset="0"/>
                </a:rPr>
                <a:t>Operasional</a:t>
              </a:r>
              <a:r>
                <a:rPr lang="en-US" sz="2000" dirty="0">
                  <a:solidFill>
                    <a:schemeClr val="bg1">
                      <a:lumMod val="10000"/>
                      <a:lumOff val="90000"/>
                    </a:schemeClr>
                  </a:solidFill>
                  <a:latin typeface="Aller" panose="02000503030000020004"/>
                  <a:ea typeface="A little sunshine" panose="02000603000000000000" pitchFamily="2" charset="0"/>
                </a:rPr>
                <a:t> Covid-19</a:t>
              </a:r>
            </a:p>
            <a:p>
              <a:r>
                <a:rPr lang="en-US" sz="2000" dirty="0">
                  <a:solidFill>
                    <a:schemeClr val="bg1">
                      <a:lumMod val="10000"/>
                      <a:lumOff val="90000"/>
                    </a:schemeClr>
                  </a:solidFill>
                  <a:latin typeface="Aller" panose="02000503030000020004"/>
                  <a:ea typeface="A little sunshine" panose="02000603000000000000" pitchFamily="2" charset="0"/>
                </a:rPr>
                <a:t>09.00-15.00 WIB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1401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49D99A-D63A-4E31-82CE-511F945F6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73" name="Group 72">
            <a:extLst>
              <a:ext uri="{FF2B5EF4-FFF2-40B4-BE49-F238E27FC236}">
                <a16:creationId xmlns:a16="http://schemas.microsoft.com/office/drawing/2014/main" id="{69B9FBE5-899F-4C54-917E-B64370D91974}"/>
              </a:ext>
            </a:extLst>
          </p:cNvPr>
          <p:cNvGrpSpPr/>
          <p:nvPr/>
        </p:nvGrpSpPr>
        <p:grpSpPr>
          <a:xfrm>
            <a:off x="1138057" y="1462730"/>
            <a:ext cx="4646080" cy="3551093"/>
            <a:chOff x="2348616" y="2118090"/>
            <a:chExt cx="4726209" cy="3612337"/>
          </a:xfrm>
        </p:grpSpPr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90F308AE-44F1-4D4B-B7D9-F70AD514E128}"/>
                </a:ext>
              </a:extLst>
            </p:cNvPr>
            <p:cNvGrpSpPr/>
            <p:nvPr/>
          </p:nvGrpSpPr>
          <p:grpSpPr>
            <a:xfrm>
              <a:off x="2743200" y="2118090"/>
              <a:ext cx="4078515" cy="2406739"/>
              <a:chOff x="2743200" y="2118090"/>
              <a:chExt cx="4078515" cy="2406739"/>
            </a:xfrm>
          </p:grpSpPr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A9513686-3006-415D-BBBB-F08E00DC58F4}"/>
                  </a:ext>
                </a:extLst>
              </p:cNvPr>
              <p:cNvSpPr txBox="1"/>
              <p:nvPr/>
            </p:nvSpPr>
            <p:spPr>
              <a:xfrm>
                <a:off x="3857077" y="2118090"/>
                <a:ext cx="1937799" cy="4696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 err="1">
                    <a:solidFill>
                      <a:prstClr val="black"/>
                    </a:solidFill>
                    <a:latin typeface="Tw Cen MT" panose="020B0602020104020603" pitchFamily="34" charset="0"/>
                  </a:rPr>
                  <a:t>Keanggotaan</a:t>
                </a:r>
                <a:endParaRPr lang="en-US" sz="2400" b="1" dirty="0">
                  <a:solidFill>
                    <a:prstClr val="black"/>
                  </a:solidFill>
                  <a:latin typeface="Tw Cen MT" panose="020B0602020104020603" pitchFamily="34" charset="0"/>
                </a:endParaRPr>
              </a:p>
            </p:txBody>
          </p:sp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22A20BF3-05E0-419F-86A2-077F91A85CE1}"/>
                  </a:ext>
                </a:extLst>
              </p:cNvPr>
              <p:cNvGrpSpPr/>
              <p:nvPr/>
            </p:nvGrpSpPr>
            <p:grpSpPr>
              <a:xfrm>
                <a:off x="2743200" y="2667000"/>
                <a:ext cx="4078515" cy="1857829"/>
                <a:chOff x="2743200" y="2667000"/>
                <a:chExt cx="4078515" cy="1857829"/>
              </a:xfrm>
            </p:grpSpPr>
            <p:sp>
              <p:nvSpPr>
                <p:cNvPr id="82" name="Rounded Rectangle 18">
                  <a:extLst>
                    <a:ext uri="{FF2B5EF4-FFF2-40B4-BE49-F238E27FC236}">
                      <a16:creationId xmlns:a16="http://schemas.microsoft.com/office/drawing/2014/main" id="{4CAA9E8E-0FCA-4848-AAC4-09C206A5AA11}"/>
                    </a:ext>
                  </a:extLst>
                </p:cNvPr>
                <p:cNvSpPr/>
                <p:nvPr/>
              </p:nvSpPr>
              <p:spPr>
                <a:xfrm>
                  <a:off x="2743200" y="2667000"/>
                  <a:ext cx="4078515" cy="1857829"/>
                </a:xfrm>
                <a:prstGeom prst="roundRect">
                  <a:avLst/>
                </a:prstGeom>
                <a:solidFill>
                  <a:srgbClr val="4D4D4D"/>
                </a:solidFill>
                <a:ln>
                  <a:noFill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47911D4D-5D1B-46C9-969F-473AACDC398C}"/>
                    </a:ext>
                  </a:extLst>
                </p:cNvPr>
                <p:cNvSpPr txBox="1"/>
                <p:nvPr/>
              </p:nvSpPr>
              <p:spPr>
                <a:xfrm>
                  <a:off x="3357228" y="2805030"/>
                  <a:ext cx="2850459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400" b="1" spc="600" dirty="0">
                      <a:solidFill>
                        <a:prstClr val="white"/>
                      </a:solidFill>
                      <a:latin typeface="Aller" panose="02000503030000020004" pitchFamily="2" charset="0"/>
                    </a:rPr>
                    <a:t>MEMBER IGRACIAS</a:t>
                  </a:r>
                </a:p>
              </p:txBody>
            </p:sp>
          </p:grpSp>
        </p:grpSp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ACA84924-161F-4334-B24B-50D4CC9C64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6305" y="3230563"/>
              <a:ext cx="964385" cy="1041099"/>
            </a:xfrm>
            <a:prstGeom prst="rect">
              <a:avLst/>
            </a:prstGeom>
          </p:spPr>
        </p:pic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7FD86FB7-8677-468C-A642-E941B4612E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1200" y="3230565"/>
              <a:ext cx="902513" cy="1042416"/>
            </a:xfrm>
            <a:prstGeom prst="rect">
              <a:avLst/>
            </a:prstGeom>
          </p:spPr>
        </p:pic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A4D3DC5C-CC6C-4C9A-B16D-EDE0A809A3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19447" y="3230565"/>
              <a:ext cx="902513" cy="1042416"/>
            </a:xfrm>
            <a:prstGeom prst="rect">
              <a:avLst/>
            </a:prstGeom>
          </p:spPr>
        </p:pic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A171275-EE98-48D6-91DA-2BE760B4E559}"/>
                </a:ext>
              </a:extLst>
            </p:cNvPr>
            <p:cNvSpPr txBox="1"/>
            <p:nvPr/>
          </p:nvSpPr>
          <p:spPr>
            <a:xfrm>
              <a:off x="3315834" y="4532036"/>
              <a:ext cx="293323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err="1">
                  <a:solidFill>
                    <a:prstClr val="black"/>
                  </a:solidFill>
                </a:rPr>
                <a:t>Otomatis</a:t>
              </a:r>
              <a:r>
                <a:rPr lang="en-US" b="1" dirty="0">
                  <a:solidFill>
                    <a:prstClr val="black"/>
                  </a:solidFill>
                </a:rPr>
                <a:t> </a:t>
              </a:r>
              <a:r>
                <a:rPr lang="en-US" b="1" dirty="0" err="1">
                  <a:solidFill>
                    <a:prstClr val="black"/>
                  </a:solidFill>
                </a:rPr>
                <a:t>menjadi</a:t>
              </a:r>
              <a:endParaRPr lang="en-US" b="1" dirty="0">
                <a:solidFill>
                  <a:prstClr val="black"/>
                </a:solidFill>
              </a:endParaRPr>
            </a:p>
            <a:p>
              <a:pPr algn="ctr"/>
              <a:r>
                <a:rPr lang="en-US" b="1" dirty="0">
                  <a:solidFill>
                    <a:prstClr val="black"/>
                  </a:solidFill>
                </a:rPr>
                <a:t>Member </a:t>
              </a:r>
              <a:r>
                <a:rPr lang="en-US" b="1" dirty="0" err="1">
                  <a:solidFill>
                    <a:prstClr val="black"/>
                  </a:solidFill>
                </a:rPr>
                <a:t>OpenLibrary</a:t>
              </a:r>
              <a:endParaRPr lang="en-US" b="1" dirty="0">
                <a:solidFill>
                  <a:prstClr val="black"/>
                </a:solidFill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021BE88A-500D-480E-BFBE-43BBF129D918}"/>
                </a:ext>
              </a:extLst>
            </p:cNvPr>
            <p:cNvSpPr txBox="1"/>
            <p:nvPr/>
          </p:nvSpPr>
          <p:spPr>
            <a:xfrm>
              <a:off x="2348616" y="5323416"/>
              <a:ext cx="4726209" cy="4070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prstClr val="black"/>
                  </a:solidFill>
                </a:rPr>
                <a:t>https://openlibrary.telkomuniversity.ac.id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6BF93138-948A-4B90-B5F1-49FC89308132}"/>
              </a:ext>
            </a:extLst>
          </p:cNvPr>
          <p:cNvGrpSpPr/>
          <p:nvPr/>
        </p:nvGrpSpPr>
        <p:grpSpPr>
          <a:xfrm>
            <a:off x="6324941" y="1640296"/>
            <a:ext cx="4739125" cy="3013233"/>
            <a:chOff x="4271261" y="177269"/>
            <a:chExt cx="4739125" cy="3013233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DF1929A9-EE82-45E6-B8D4-05365E3BAEC7}"/>
                </a:ext>
              </a:extLst>
            </p:cNvPr>
            <p:cNvGrpSpPr/>
            <p:nvPr/>
          </p:nvGrpSpPr>
          <p:grpSpPr>
            <a:xfrm>
              <a:off x="4271261" y="177269"/>
              <a:ext cx="4009367" cy="3013233"/>
              <a:chOff x="7177008" y="2554355"/>
              <a:chExt cx="2272866" cy="1492717"/>
            </a:xfrm>
          </p:grpSpPr>
          <p:pic>
            <p:nvPicPr>
              <p:cNvPr id="87" name="Picture 86">
                <a:extLst>
                  <a:ext uri="{FF2B5EF4-FFF2-40B4-BE49-F238E27FC236}">
                    <a16:creationId xmlns:a16="http://schemas.microsoft.com/office/drawing/2014/main" id="{DD8B7217-B51A-4A41-B3EF-8D60E3AEFE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77008" y="2554355"/>
                <a:ext cx="2272866" cy="1492717"/>
              </a:xfrm>
              <a:prstGeom prst="rect">
                <a:avLst/>
              </a:prstGeom>
            </p:spPr>
          </p:pic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9FA8B5C7-D2F0-44C4-AA4D-32AFE23092B8}"/>
                  </a:ext>
                </a:extLst>
              </p:cNvPr>
              <p:cNvSpPr txBox="1"/>
              <p:nvPr/>
            </p:nvSpPr>
            <p:spPr>
              <a:xfrm>
                <a:off x="8252217" y="3200400"/>
                <a:ext cx="1007230" cy="4574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b="1" dirty="0">
                    <a:solidFill>
                      <a:prstClr val="black"/>
                    </a:solidFill>
                  </a:rPr>
                  <a:t>4 </a:t>
                </a:r>
                <a:r>
                  <a:rPr lang="en-US" b="1" dirty="0" err="1">
                    <a:solidFill>
                      <a:prstClr val="black"/>
                    </a:solidFill>
                  </a:rPr>
                  <a:t>Buku</a:t>
                </a:r>
                <a:endParaRPr lang="en-US" b="1" dirty="0">
                  <a:solidFill>
                    <a:prstClr val="black"/>
                  </a:solidFill>
                </a:endParaRPr>
              </a:p>
              <a:p>
                <a:pPr algn="r"/>
                <a:r>
                  <a:rPr lang="en-US" b="1" dirty="0">
                    <a:solidFill>
                      <a:prstClr val="black"/>
                    </a:solidFill>
                  </a:rPr>
                  <a:t>7 </a:t>
                </a:r>
                <a:r>
                  <a:rPr lang="en-US" b="1" dirty="0" err="1">
                    <a:solidFill>
                      <a:prstClr val="black"/>
                    </a:solidFill>
                  </a:rPr>
                  <a:t>Hari</a:t>
                </a:r>
                <a:r>
                  <a:rPr lang="en-US" b="1" dirty="0">
                    <a:solidFill>
                      <a:prstClr val="black"/>
                    </a:solidFill>
                  </a:rPr>
                  <a:t> </a:t>
                </a:r>
                <a:r>
                  <a:rPr lang="en-US" b="1" dirty="0" err="1">
                    <a:solidFill>
                      <a:prstClr val="black"/>
                    </a:solidFill>
                  </a:rPr>
                  <a:t>kerja</a:t>
                </a:r>
                <a:endParaRPr lang="en-US" b="1" dirty="0">
                  <a:solidFill>
                    <a:prstClr val="black"/>
                  </a:solidFill>
                </a:endParaRPr>
              </a:p>
              <a:p>
                <a:pPr algn="r"/>
                <a:r>
                  <a:rPr lang="en-US" b="1" dirty="0">
                    <a:solidFill>
                      <a:prstClr val="black"/>
                    </a:solidFill>
                  </a:rPr>
                  <a:t>1x </a:t>
                </a:r>
                <a:r>
                  <a:rPr lang="en-US" b="1" dirty="0" err="1">
                    <a:solidFill>
                      <a:prstClr val="black"/>
                    </a:solidFill>
                  </a:rPr>
                  <a:t>Perpanjangan</a:t>
                </a:r>
                <a:endParaRPr lang="en-US" b="1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51175198-2F0A-44E9-9618-7C78F755F96E}"/>
                </a:ext>
              </a:extLst>
            </p:cNvPr>
            <p:cNvSpPr txBox="1"/>
            <p:nvPr/>
          </p:nvSpPr>
          <p:spPr>
            <a:xfrm>
              <a:off x="5849777" y="746890"/>
              <a:ext cx="31606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err="1">
                  <a:solidFill>
                    <a:prstClr val="black"/>
                  </a:solidFill>
                  <a:latin typeface="Tw Cen MT" panose="020B0602020104020603" pitchFamily="34" charset="0"/>
                </a:rPr>
                <a:t>Ketentuan</a:t>
              </a:r>
              <a:r>
                <a:rPr lang="en-US" sz="2400" b="1" dirty="0">
                  <a:solidFill>
                    <a:prstClr val="black"/>
                  </a:solidFill>
                  <a:latin typeface="Tw Cen MT" panose="020B0602020104020603" pitchFamily="34" charset="0"/>
                </a:rPr>
                <a:t> </a:t>
              </a:r>
              <a:r>
                <a:rPr lang="en-US" sz="2400" b="1" dirty="0" err="1">
                  <a:solidFill>
                    <a:prstClr val="black"/>
                  </a:solidFill>
                  <a:latin typeface="Tw Cen MT" panose="020B0602020104020603" pitchFamily="34" charset="0"/>
                </a:rPr>
                <a:t>Peminjaman</a:t>
              </a:r>
              <a:endParaRPr lang="en-US" sz="2400" b="1" dirty="0">
                <a:solidFill>
                  <a:prstClr val="black"/>
                </a:solidFill>
                <a:latin typeface="Tw Cen MT" panose="020B0602020104020603" pitchFamily="34" charset="0"/>
              </a:endParaRPr>
            </a:p>
          </p:txBody>
        </p:sp>
      </p:grpSp>
      <p:sp>
        <p:nvSpPr>
          <p:cNvPr id="89" name="Title 1">
            <a:extLst>
              <a:ext uri="{FF2B5EF4-FFF2-40B4-BE49-F238E27FC236}">
                <a16:creationId xmlns:a16="http://schemas.microsoft.com/office/drawing/2014/main" id="{0A14BDFB-EB12-4BB0-B0E0-CC5F58722E75}"/>
              </a:ext>
            </a:extLst>
          </p:cNvPr>
          <p:cNvSpPr txBox="1">
            <a:spLocks/>
          </p:cNvSpPr>
          <p:nvPr/>
        </p:nvSpPr>
        <p:spPr>
          <a:xfrm>
            <a:off x="7660986" y="269579"/>
            <a:ext cx="2898045" cy="8353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</a:lstStyle>
          <a:p>
            <a:r>
              <a:rPr lang="en-US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Ketentuan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0210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49D99A-D63A-4E31-82CE-511F945F6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9" name="Title 1">
            <a:extLst>
              <a:ext uri="{FF2B5EF4-FFF2-40B4-BE49-F238E27FC236}">
                <a16:creationId xmlns:a16="http://schemas.microsoft.com/office/drawing/2014/main" id="{0A14BDFB-EB12-4BB0-B0E0-CC5F58722E75}"/>
              </a:ext>
            </a:extLst>
          </p:cNvPr>
          <p:cNvSpPr txBox="1">
            <a:spLocks/>
          </p:cNvSpPr>
          <p:nvPr/>
        </p:nvSpPr>
        <p:spPr>
          <a:xfrm>
            <a:off x="-342620" y="375236"/>
            <a:ext cx="2898045" cy="8353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Tata </a:t>
            </a:r>
            <a:r>
              <a:rPr lang="en-US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Tertib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F85247F-3798-498D-A490-80B140A8A947}"/>
              </a:ext>
            </a:extLst>
          </p:cNvPr>
          <p:cNvGrpSpPr/>
          <p:nvPr/>
        </p:nvGrpSpPr>
        <p:grpSpPr>
          <a:xfrm>
            <a:off x="2819752" y="607446"/>
            <a:ext cx="3551786" cy="808052"/>
            <a:chOff x="2647634" y="357595"/>
            <a:chExt cx="3551786" cy="808052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6BBF7557-75FE-4544-8FCC-1244FBE90739}"/>
                </a:ext>
              </a:extLst>
            </p:cNvPr>
            <p:cNvGrpSpPr/>
            <p:nvPr/>
          </p:nvGrpSpPr>
          <p:grpSpPr>
            <a:xfrm>
              <a:off x="2647634" y="357595"/>
              <a:ext cx="2880100" cy="808052"/>
              <a:chOff x="3115425" y="1525462"/>
              <a:chExt cx="4382306" cy="1228220"/>
            </a:xfrm>
          </p:grpSpPr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4B96C166-D999-449B-B51B-C3B8D945AE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15425" y="1525462"/>
                <a:ext cx="1228219" cy="1228220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51373C0-EB86-47EB-815C-EDF1A86F53EF}"/>
                  </a:ext>
                </a:extLst>
              </p:cNvPr>
              <p:cNvSpPr txBox="1"/>
              <p:nvPr/>
            </p:nvSpPr>
            <p:spPr>
              <a:xfrm>
                <a:off x="4334021" y="1788714"/>
                <a:ext cx="3163710" cy="7017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 err="1">
                    <a:latin typeface="Tw Cen MT" panose="020B0602020104020603" pitchFamily="34" charset="0"/>
                  </a:rPr>
                  <a:t>Kartu</a:t>
                </a:r>
                <a:r>
                  <a:rPr lang="en-US" sz="2400" b="1" dirty="0">
                    <a:latin typeface="Tw Cen MT" panose="020B0602020104020603" pitchFamily="34" charset="0"/>
                  </a:rPr>
                  <a:t> </a:t>
                </a:r>
                <a:r>
                  <a:rPr lang="en-US" sz="2400" b="1" dirty="0" err="1">
                    <a:latin typeface="Tw Cen MT" panose="020B0602020104020603" pitchFamily="34" charset="0"/>
                  </a:rPr>
                  <a:t>Identitas</a:t>
                </a:r>
                <a:endParaRPr lang="en-US" sz="2400" b="1" dirty="0">
                  <a:latin typeface="Tw Cen MT" panose="020B0602020104020603" pitchFamily="34" charset="0"/>
                </a:endParaRPr>
              </a:p>
            </p:txBody>
          </p:sp>
        </p:grp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2576CB43-1922-4856-A01B-27F22B7459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2220" y="357595"/>
              <a:ext cx="807200" cy="603169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4EC4050-FC20-40F5-B275-2F5E50B6C4BA}"/>
              </a:ext>
            </a:extLst>
          </p:cNvPr>
          <p:cNvGrpSpPr/>
          <p:nvPr/>
        </p:nvGrpSpPr>
        <p:grpSpPr>
          <a:xfrm>
            <a:off x="2664469" y="1641050"/>
            <a:ext cx="1203877" cy="2039326"/>
            <a:chOff x="2664469" y="1641050"/>
            <a:chExt cx="1203877" cy="2039326"/>
          </a:xfrm>
        </p:grpSpPr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4C7F3763-1523-40CF-94EB-905A75D027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4469" y="1641050"/>
              <a:ext cx="1203877" cy="2014823"/>
            </a:xfrm>
            <a:prstGeom prst="rect">
              <a:avLst/>
            </a:prstGeo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537B3377-8A87-4944-83E1-A880B067B28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9501" y="3487257"/>
              <a:ext cx="193119" cy="193119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394A3B49-1197-4953-B1E3-516E186AB2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8019" y="3183550"/>
              <a:ext cx="193119" cy="193119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46C6247F-4A0F-4199-81AF-67951BC1052A}"/>
              </a:ext>
            </a:extLst>
          </p:cNvPr>
          <p:cNvGrpSpPr/>
          <p:nvPr/>
        </p:nvGrpSpPr>
        <p:grpSpPr>
          <a:xfrm>
            <a:off x="3936576" y="1641092"/>
            <a:ext cx="1203809" cy="2136979"/>
            <a:chOff x="3936576" y="1641092"/>
            <a:chExt cx="1203809" cy="2136979"/>
          </a:xfrm>
        </p:grpSpPr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6496BADE-0408-4CD6-B28F-055F5E1958E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36576" y="1641092"/>
              <a:ext cx="1203809" cy="2014709"/>
            </a:xfrm>
            <a:prstGeom prst="rect">
              <a:avLst/>
            </a:prstGeo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1D2B3E2D-41A0-46C6-A435-9D14FE8002A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3655" y="3454091"/>
              <a:ext cx="323980" cy="323980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E10D632-37FE-464F-8EB8-A7E86DAAA872}"/>
              </a:ext>
            </a:extLst>
          </p:cNvPr>
          <p:cNvGrpSpPr/>
          <p:nvPr/>
        </p:nvGrpSpPr>
        <p:grpSpPr>
          <a:xfrm>
            <a:off x="5189377" y="1622965"/>
            <a:ext cx="1256821" cy="2122327"/>
            <a:chOff x="5189377" y="1622965"/>
            <a:chExt cx="1256821" cy="2122327"/>
          </a:xfrm>
        </p:grpSpPr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6B003424-40FC-4EF0-9F79-2E2DD5192FA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9377" y="1622965"/>
              <a:ext cx="1256821" cy="2122327"/>
            </a:xfrm>
            <a:prstGeom prst="rect">
              <a:avLst/>
            </a:prstGeo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165A6796-7CA1-4F35-A358-D8438FFB72F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8406" y="2859081"/>
              <a:ext cx="339976" cy="339976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8D079B6-76A7-438B-88E1-CAE588C01C50}"/>
              </a:ext>
            </a:extLst>
          </p:cNvPr>
          <p:cNvGrpSpPr/>
          <p:nvPr/>
        </p:nvGrpSpPr>
        <p:grpSpPr>
          <a:xfrm>
            <a:off x="6540715" y="1611302"/>
            <a:ext cx="1256363" cy="2122494"/>
            <a:chOff x="6540715" y="1611302"/>
            <a:chExt cx="1256363" cy="2122494"/>
          </a:xfrm>
        </p:grpSpPr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3A2E33B2-DDD5-40EF-9627-61F0C08A07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40715" y="1611302"/>
              <a:ext cx="1256363" cy="2122494"/>
            </a:xfrm>
            <a:prstGeom prst="rect">
              <a:avLst/>
            </a:prstGeo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1E99C734-7316-43F2-9E46-CCE0919511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1592" y="3037280"/>
              <a:ext cx="304349" cy="304350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DC6243D1-4E1E-401A-93AD-B555D2B126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257" y="2792614"/>
              <a:ext cx="304349" cy="304349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57" name="Picture 56">
            <a:extLst>
              <a:ext uri="{FF2B5EF4-FFF2-40B4-BE49-F238E27FC236}">
                <a16:creationId xmlns:a16="http://schemas.microsoft.com/office/drawing/2014/main" id="{0FE147F7-C901-4F6D-93A6-FEFE4BBA281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4887" y="355836"/>
            <a:ext cx="1601586" cy="268144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FA3D9C0C-6433-4688-A919-65EEF707B790}"/>
              </a:ext>
            </a:extLst>
          </p:cNvPr>
          <p:cNvGrpSpPr/>
          <p:nvPr/>
        </p:nvGrpSpPr>
        <p:grpSpPr>
          <a:xfrm>
            <a:off x="9585298" y="855840"/>
            <a:ext cx="1769307" cy="1326791"/>
            <a:chOff x="9702489" y="4127887"/>
            <a:chExt cx="1719280" cy="1289276"/>
          </a:xfrm>
        </p:grpSpPr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ED5E7642-A3E6-4D04-8C9F-9AF820AA4F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2997" y="4127887"/>
              <a:ext cx="1070249" cy="79888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B7E5A28-B999-4DA0-927F-C532E1296A52}"/>
                </a:ext>
              </a:extLst>
            </p:cNvPr>
            <p:cNvSpPr txBox="1"/>
            <p:nvPr/>
          </p:nvSpPr>
          <p:spPr>
            <a:xfrm>
              <a:off x="9702489" y="4893943"/>
              <a:ext cx="17192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rgbClr val="92D050"/>
                  </a:solidFill>
                  <a:latin typeface="Aller" panose="02000503030000020004" pitchFamily="2" charset="0"/>
                </a:rPr>
                <a:t>KEREN!!!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87FD1AF8-C13A-42A5-B83E-2F9D6D8C8E1F}"/>
              </a:ext>
            </a:extLst>
          </p:cNvPr>
          <p:cNvGrpSpPr/>
          <p:nvPr/>
        </p:nvGrpSpPr>
        <p:grpSpPr>
          <a:xfrm>
            <a:off x="2825592" y="3943315"/>
            <a:ext cx="4124752" cy="2492705"/>
            <a:chOff x="2836193" y="4047689"/>
            <a:chExt cx="4124752" cy="2492705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896BA230-BB93-47E8-A581-E82CCA349C99}"/>
                </a:ext>
              </a:extLst>
            </p:cNvPr>
            <p:cNvGrpSpPr/>
            <p:nvPr/>
          </p:nvGrpSpPr>
          <p:grpSpPr>
            <a:xfrm>
              <a:off x="2836193" y="4118133"/>
              <a:ext cx="4124752" cy="2339318"/>
              <a:chOff x="7289818" y="138376"/>
              <a:chExt cx="4124752" cy="2339318"/>
            </a:xfrm>
          </p:grpSpPr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7C9FB029-D562-4453-B1F5-F79FC1BCC6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89818" y="277805"/>
                <a:ext cx="1105936" cy="1035180"/>
              </a:xfrm>
              <a:prstGeom prst="rect">
                <a:avLst/>
              </a:prstGeom>
            </p:spPr>
          </p:pic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11DBFE0F-6912-473B-8184-4E71437E3C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89795" y="277396"/>
                <a:ext cx="860359" cy="1036651"/>
              </a:xfrm>
              <a:prstGeom prst="rect">
                <a:avLst/>
              </a:prstGeom>
            </p:spPr>
          </p:pic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DACB9AB4-1E2B-4A6C-B560-05FCE2BF82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338077" y="277397"/>
                <a:ext cx="982191" cy="1012215"/>
              </a:xfrm>
              <a:prstGeom prst="rect">
                <a:avLst/>
              </a:prstGeom>
            </p:spPr>
          </p:pic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279C9167-3C82-45E2-8FB6-2A533C0ED014}"/>
                  </a:ext>
                </a:extLst>
              </p:cNvPr>
              <p:cNvGrpSpPr/>
              <p:nvPr/>
            </p:nvGrpSpPr>
            <p:grpSpPr>
              <a:xfrm>
                <a:off x="7419274" y="1302392"/>
                <a:ext cx="866072" cy="1151114"/>
                <a:chOff x="3463187" y="2570541"/>
                <a:chExt cx="1104534" cy="1468059"/>
              </a:xfrm>
            </p:grpSpPr>
            <p:pic>
              <p:nvPicPr>
                <p:cNvPr id="41" name="Picture 40">
                  <a:extLst>
                    <a:ext uri="{FF2B5EF4-FFF2-40B4-BE49-F238E27FC236}">
                      <a16:creationId xmlns:a16="http://schemas.microsoft.com/office/drawing/2014/main" id="{4C6AE27A-5A75-493F-97A2-BACBC4498D3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505200" y="2976080"/>
                  <a:ext cx="1062520" cy="1062520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</p:pic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B589BF69-DE90-4B9D-A717-9A7FDD922254}"/>
                    </a:ext>
                  </a:extLst>
                </p:cNvPr>
                <p:cNvSpPr txBox="1"/>
                <p:nvPr/>
              </p:nvSpPr>
              <p:spPr>
                <a:xfrm>
                  <a:off x="3463187" y="2570541"/>
                  <a:ext cx="1104534" cy="3925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400" dirty="0" err="1">
                      <a:solidFill>
                        <a:srgbClr val="E84C3D"/>
                      </a:solidFill>
                      <a:latin typeface="Aller" panose="02000503030000020004" pitchFamily="2" charset="0"/>
                    </a:rPr>
                    <a:t>Makanan</a:t>
                  </a:r>
                  <a:endParaRPr lang="en-US" sz="1400" dirty="0">
                    <a:solidFill>
                      <a:srgbClr val="E84C3D"/>
                    </a:solidFill>
                    <a:latin typeface="Aller" panose="02000503030000020004" pitchFamily="2" charset="0"/>
                  </a:endParaRPr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4C854AE2-5FCD-4509-81D3-2D0C1D07B019}"/>
                  </a:ext>
                </a:extLst>
              </p:cNvPr>
              <p:cNvGrpSpPr/>
              <p:nvPr/>
            </p:nvGrpSpPr>
            <p:grpSpPr>
              <a:xfrm>
                <a:off x="8365962" y="1297360"/>
                <a:ext cx="893193" cy="1180334"/>
                <a:chOff x="8574508" y="1602158"/>
                <a:chExt cx="893193" cy="1180334"/>
              </a:xfrm>
            </p:grpSpPr>
            <p:pic>
              <p:nvPicPr>
                <p:cNvPr id="39" name="Picture 38">
                  <a:extLst>
                    <a:ext uri="{FF2B5EF4-FFF2-40B4-BE49-F238E27FC236}">
                      <a16:creationId xmlns:a16="http://schemas.microsoft.com/office/drawing/2014/main" id="{1ECD90B7-7283-4CA1-9816-5C268C82B61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574508" y="1909134"/>
                  <a:ext cx="873358" cy="873358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</p:pic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3E17C508-ACA6-4E15-A135-9A67E583AC89}"/>
                    </a:ext>
                  </a:extLst>
                </p:cNvPr>
                <p:cNvSpPr txBox="1"/>
                <p:nvPr/>
              </p:nvSpPr>
              <p:spPr>
                <a:xfrm>
                  <a:off x="8574508" y="1602158"/>
                  <a:ext cx="89319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400" dirty="0" err="1">
                      <a:solidFill>
                        <a:srgbClr val="E84C3D"/>
                      </a:solidFill>
                      <a:latin typeface="Aller" panose="02000503030000020004" pitchFamily="2" charset="0"/>
                    </a:rPr>
                    <a:t>Minuman</a:t>
                  </a:r>
                  <a:endParaRPr lang="en-US" sz="1400" dirty="0">
                    <a:solidFill>
                      <a:srgbClr val="E84C3D"/>
                    </a:solidFill>
                    <a:latin typeface="Aller" panose="02000503030000020004" pitchFamily="2" charset="0"/>
                  </a:endParaRPr>
                </a:p>
              </p:txBody>
            </p: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44E1F8D4-F4DA-427A-AB2E-2869E4A61983}"/>
                  </a:ext>
                </a:extLst>
              </p:cNvPr>
              <p:cNvGrpSpPr/>
              <p:nvPr/>
            </p:nvGrpSpPr>
            <p:grpSpPr>
              <a:xfrm>
                <a:off x="9180912" y="1321289"/>
                <a:ext cx="1168400" cy="1154318"/>
                <a:chOff x="9437584" y="1594003"/>
                <a:chExt cx="1168400" cy="1154318"/>
              </a:xfrm>
            </p:grpSpPr>
            <p:pic>
              <p:nvPicPr>
                <p:cNvPr id="37" name="Picture 36">
                  <a:extLst>
                    <a:ext uri="{FF2B5EF4-FFF2-40B4-BE49-F238E27FC236}">
                      <a16:creationId xmlns:a16="http://schemas.microsoft.com/office/drawing/2014/main" id="{CEBB3BF5-6BE6-418A-B32F-50DF2C805D5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575988" y="1856729"/>
                  <a:ext cx="891592" cy="891592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</p:pic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1C6998C5-2746-4F1A-B7C9-9856F11190AF}"/>
                    </a:ext>
                  </a:extLst>
                </p:cNvPr>
                <p:cNvSpPr txBox="1"/>
                <p:nvPr/>
              </p:nvSpPr>
              <p:spPr>
                <a:xfrm>
                  <a:off x="9437584" y="1594003"/>
                  <a:ext cx="11684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rgbClr val="E84C3D"/>
                      </a:solidFill>
                      <a:latin typeface="Aller" panose="02000503030000020004" pitchFamily="2" charset="0"/>
                    </a:rPr>
                    <a:t>Tas / Folder</a:t>
                  </a:r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AF074AF5-995B-4AE3-B2AB-8A9DB6C1ADDC}"/>
                  </a:ext>
                </a:extLst>
              </p:cNvPr>
              <p:cNvGrpSpPr/>
              <p:nvPr/>
            </p:nvGrpSpPr>
            <p:grpSpPr>
              <a:xfrm>
                <a:off x="10279173" y="138376"/>
                <a:ext cx="927354" cy="1156831"/>
                <a:chOff x="7586434" y="2859469"/>
                <a:chExt cx="873358" cy="1089473"/>
              </a:xfrm>
            </p:grpSpPr>
            <p:pic>
              <p:nvPicPr>
                <p:cNvPr id="35" name="Picture 34">
                  <a:extLst>
                    <a:ext uri="{FF2B5EF4-FFF2-40B4-BE49-F238E27FC236}">
                      <a16:creationId xmlns:a16="http://schemas.microsoft.com/office/drawing/2014/main" id="{932F6190-E6C6-47E0-A1D1-1016F09773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625139" y="3138678"/>
                  <a:ext cx="810264" cy="810264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</p:pic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638CC406-78FC-4EA1-9920-914F88C09BD3}"/>
                    </a:ext>
                  </a:extLst>
                </p:cNvPr>
                <p:cNvSpPr txBox="1"/>
                <p:nvPr/>
              </p:nvSpPr>
              <p:spPr>
                <a:xfrm>
                  <a:off x="7586434" y="2859469"/>
                  <a:ext cx="873358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dirty="0" err="1">
                      <a:solidFill>
                        <a:srgbClr val="E84C3D"/>
                      </a:solidFill>
                      <a:latin typeface="Aller" panose="02000503030000020004" pitchFamily="2" charset="0"/>
                    </a:rPr>
                    <a:t>Jaket</a:t>
                  </a:r>
                  <a:endParaRPr lang="en-US" sz="1400" dirty="0">
                    <a:solidFill>
                      <a:srgbClr val="E84C3D"/>
                    </a:solidFill>
                    <a:latin typeface="Aller" panose="02000503030000020004" pitchFamily="2" charset="0"/>
                  </a:endParaRPr>
                </a:p>
              </p:txBody>
            </p:sp>
          </p:grpSp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C4AB8694-EA53-4BC4-B4FD-3F496100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12208" y="1638591"/>
                <a:ext cx="821034" cy="821034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7D5FEE8E-5F23-4CAB-8AC7-88DB622A4E95}"/>
                  </a:ext>
                </a:extLst>
              </p:cNvPr>
              <p:cNvSpPr txBox="1"/>
              <p:nvPr/>
            </p:nvSpPr>
            <p:spPr>
              <a:xfrm>
                <a:off x="10095294" y="1324295"/>
                <a:ext cx="131927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E84C3D"/>
                    </a:solidFill>
                    <a:latin typeface="Aller" panose="02000503030000020004" pitchFamily="2" charset="0"/>
                  </a:rPr>
                  <a:t>Benda </a:t>
                </a:r>
                <a:r>
                  <a:rPr lang="en-US" sz="1400" dirty="0" err="1">
                    <a:solidFill>
                      <a:srgbClr val="E84C3D"/>
                    </a:solidFill>
                    <a:latin typeface="Aller" panose="02000503030000020004" pitchFamily="2" charset="0"/>
                  </a:rPr>
                  <a:t>Tajam</a:t>
                </a:r>
                <a:endParaRPr lang="en-US" sz="1400" dirty="0">
                  <a:solidFill>
                    <a:srgbClr val="E84C3D"/>
                  </a:solidFill>
                  <a:latin typeface="Aller" panose="02000503030000020004" pitchFamily="2" charset="0"/>
                </a:endParaRPr>
              </a:p>
            </p:txBody>
          </p:sp>
        </p:grpSp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619F7579-F07F-4C69-84B6-C8ACF3C50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7155" y="4047689"/>
              <a:ext cx="2490080" cy="2492705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B732164-095F-4445-BEFE-611273656DA7}"/>
              </a:ext>
            </a:extLst>
          </p:cNvPr>
          <p:cNvGrpSpPr/>
          <p:nvPr/>
        </p:nvGrpSpPr>
        <p:grpSpPr>
          <a:xfrm>
            <a:off x="7865015" y="3759231"/>
            <a:ext cx="2565580" cy="2716944"/>
            <a:chOff x="7878742" y="3834881"/>
            <a:chExt cx="2565580" cy="2716944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E24494D-BCA6-41FC-88B9-501403B9ADB8}"/>
                </a:ext>
              </a:extLst>
            </p:cNvPr>
            <p:cNvSpPr txBox="1"/>
            <p:nvPr/>
          </p:nvSpPr>
          <p:spPr>
            <a:xfrm>
              <a:off x="7916002" y="6151715"/>
              <a:ext cx="25283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 err="1">
                  <a:solidFill>
                    <a:srgbClr val="E84C3D"/>
                  </a:solidFill>
                  <a:latin typeface="Aller" panose="02000503030000020004" pitchFamily="2" charset="0"/>
                </a:rPr>
                <a:t>Jangan</a:t>
              </a:r>
              <a:r>
                <a:rPr lang="en-US" sz="2000" dirty="0">
                  <a:solidFill>
                    <a:srgbClr val="E84C3D"/>
                  </a:solidFill>
                  <a:latin typeface="Aller" panose="02000503030000020004" pitchFamily="2" charset="0"/>
                </a:rPr>
                <a:t> </a:t>
              </a:r>
              <a:r>
                <a:rPr lang="en-US" sz="2000" dirty="0" err="1">
                  <a:solidFill>
                    <a:srgbClr val="E84C3D"/>
                  </a:solidFill>
                  <a:latin typeface="Aller" panose="02000503030000020004" pitchFamily="2" charset="0"/>
                </a:rPr>
                <a:t>simpan</a:t>
              </a:r>
              <a:r>
                <a:rPr lang="en-US" sz="2000" dirty="0">
                  <a:solidFill>
                    <a:srgbClr val="E84C3D"/>
                  </a:solidFill>
                  <a:latin typeface="Aller" panose="02000503030000020004" pitchFamily="2" charset="0"/>
                </a:rPr>
                <a:t> di RAK!</a:t>
              </a:r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6F56987D-60EF-4AF4-9187-073373D37E0A}"/>
                </a:ext>
              </a:extLst>
            </p:cNvPr>
            <p:cNvGrpSpPr/>
            <p:nvPr/>
          </p:nvGrpSpPr>
          <p:grpSpPr>
            <a:xfrm>
              <a:off x="7878742" y="3834881"/>
              <a:ext cx="2470480" cy="2392287"/>
              <a:chOff x="2308165" y="1178256"/>
              <a:chExt cx="2054461" cy="1989435"/>
            </a:xfrm>
          </p:grpSpPr>
          <p:pic>
            <p:nvPicPr>
              <p:cNvPr id="64" name="Picture 63">
                <a:extLst>
                  <a:ext uri="{FF2B5EF4-FFF2-40B4-BE49-F238E27FC236}">
                    <a16:creationId xmlns:a16="http://schemas.microsoft.com/office/drawing/2014/main" id="{E92E4498-9F73-4B1E-8CB7-3EBA72A1DC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08165" y="1178256"/>
                <a:ext cx="2054461" cy="1745661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06916649-ABA2-4492-9C9F-25D8B63DCEBA}"/>
                  </a:ext>
                </a:extLst>
              </p:cNvPr>
              <p:cNvSpPr txBox="1"/>
              <p:nvPr/>
            </p:nvSpPr>
            <p:spPr>
              <a:xfrm>
                <a:off x="2494712" y="2886148"/>
                <a:ext cx="1681368" cy="2815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 err="1">
                    <a:solidFill>
                      <a:srgbClr val="E84C3D"/>
                    </a:solidFill>
                    <a:latin typeface="Aller" panose="02000503030000020004" pitchFamily="2" charset="0"/>
                  </a:rPr>
                  <a:t>Simpan</a:t>
                </a:r>
                <a:r>
                  <a:rPr lang="en-US" sz="1600" dirty="0">
                    <a:solidFill>
                      <a:srgbClr val="E84C3D"/>
                    </a:solidFill>
                    <a:latin typeface="Aller" panose="02000503030000020004" pitchFamily="2" charset="0"/>
                  </a:rPr>
                  <a:t> </a:t>
                </a:r>
                <a:r>
                  <a:rPr lang="en-US" sz="1600" dirty="0" err="1">
                    <a:solidFill>
                      <a:srgbClr val="E84C3D"/>
                    </a:solidFill>
                    <a:latin typeface="Aller" panose="02000503030000020004" pitchFamily="2" charset="0"/>
                  </a:rPr>
                  <a:t>Buku</a:t>
                </a:r>
                <a:r>
                  <a:rPr lang="en-US" sz="1600" dirty="0">
                    <a:solidFill>
                      <a:srgbClr val="E84C3D"/>
                    </a:solidFill>
                    <a:latin typeface="Aller" panose="02000503030000020004" pitchFamily="2" charset="0"/>
                  </a:rPr>
                  <a:t> di MEJA,</a:t>
                </a:r>
              </a:p>
            </p:txBody>
          </p:sp>
        </p:grpSp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F7296D67-D4CE-427B-9F99-8DE2CBE0A2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8390" y="4155449"/>
              <a:ext cx="2091426" cy="1561145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2107986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49D99A-D63A-4E31-82CE-511F945F6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9" name="Title 1">
            <a:extLst>
              <a:ext uri="{FF2B5EF4-FFF2-40B4-BE49-F238E27FC236}">
                <a16:creationId xmlns:a16="http://schemas.microsoft.com/office/drawing/2014/main" id="{0A14BDFB-EB12-4BB0-B0E0-CC5F58722E75}"/>
              </a:ext>
            </a:extLst>
          </p:cNvPr>
          <p:cNvSpPr txBox="1">
            <a:spLocks/>
          </p:cNvSpPr>
          <p:nvPr/>
        </p:nvSpPr>
        <p:spPr>
          <a:xfrm>
            <a:off x="7660986" y="269579"/>
            <a:ext cx="2898045" cy="8353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</a:lstStyle>
          <a:p>
            <a:r>
              <a:rPr lang="en-US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Koleksi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A3DBF96-537E-45A3-BB72-677EDBC9C0BE}"/>
              </a:ext>
            </a:extLst>
          </p:cNvPr>
          <p:cNvGrpSpPr/>
          <p:nvPr/>
        </p:nvGrpSpPr>
        <p:grpSpPr>
          <a:xfrm>
            <a:off x="1947642" y="1338537"/>
            <a:ext cx="8243101" cy="4736281"/>
            <a:chOff x="1947642" y="1338537"/>
            <a:chExt cx="8243101" cy="4736281"/>
          </a:xfrm>
        </p:grpSpPr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BE3B1467-4555-4ACE-8440-8CD8C121CA26}"/>
                </a:ext>
              </a:extLst>
            </p:cNvPr>
            <p:cNvSpPr/>
            <p:nvPr/>
          </p:nvSpPr>
          <p:spPr>
            <a:xfrm>
              <a:off x="1947642" y="1338537"/>
              <a:ext cx="4144567" cy="12525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394" y="2997"/>
                    <a:pt x="2719" y="14387"/>
                    <a:pt x="4079" y="21579"/>
                  </a:cubicBezTo>
                  <a:lnTo>
                    <a:pt x="21600" y="21600"/>
                  </a:lnTo>
                  <a:lnTo>
                    <a:pt x="21600" y="1985"/>
                  </a:lnTo>
                  <a:cubicBezTo>
                    <a:pt x="15086" y="1965"/>
                    <a:pt x="8572" y="1943"/>
                    <a:pt x="2058" y="1923"/>
                  </a:cubicBezTo>
                  <a:cubicBezTo>
                    <a:pt x="1717" y="1904"/>
                    <a:pt x="1374" y="1907"/>
                    <a:pt x="1040" y="1670"/>
                  </a:cubicBezTo>
                  <a:cubicBezTo>
                    <a:pt x="658" y="1398"/>
                    <a:pt x="302" y="825"/>
                    <a:pt x="0" y="0"/>
                  </a:cubicBezTo>
                  <a:close/>
                </a:path>
              </a:pathLst>
            </a:custGeom>
            <a:gradFill>
              <a:gsLst>
                <a:gs pos="22846">
                  <a:srgbClr val="FF3847"/>
                </a:gs>
                <a:gs pos="63342">
                  <a:srgbClr val="FF7D25"/>
                </a:gs>
                <a:gs pos="100000">
                  <a:srgbClr val="FFC203"/>
                </a:gs>
              </a:gsLst>
              <a:lin ang="2089255"/>
            </a:gra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endParaRPr>
                <a:latin typeface="Tw Cen MT" panose="020B0602020104020603" pitchFamily="34" charset="0"/>
              </a:endParaRPr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C7F9DAEC-8EB2-497B-9E91-8978FDC78AB3}"/>
                </a:ext>
              </a:extLst>
            </p:cNvPr>
            <p:cNvSpPr/>
            <p:nvPr/>
          </p:nvSpPr>
          <p:spPr>
            <a:xfrm>
              <a:off x="2283442" y="2474998"/>
              <a:ext cx="3762773" cy="1264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434" y="2997"/>
                    <a:pt x="2995" y="14387"/>
                    <a:pt x="4493" y="21579"/>
                  </a:cubicBezTo>
                  <a:lnTo>
                    <a:pt x="21600" y="21600"/>
                  </a:lnTo>
                  <a:lnTo>
                    <a:pt x="21600" y="1978"/>
                  </a:lnTo>
                  <a:cubicBezTo>
                    <a:pt x="15156" y="1960"/>
                    <a:pt x="8713" y="1947"/>
                    <a:pt x="2269" y="1930"/>
                  </a:cubicBezTo>
                  <a:cubicBezTo>
                    <a:pt x="1894" y="1911"/>
                    <a:pt x="1516" y="1907"/>
                    <a:pt x="1148" y="1670"/>
                  </a:cubicBezTo>
                  <a:cubicBezTo>
                    <a:pt x="727" y="1398"/>
                    <a:pt x="332" y="825"/>
                    <a:pt x="0" y="0"/>
                  </a:cubicBezTo>
                  <a:close/>
                </a:path>
              </a:pathLst>
            </a:custGeom>
            <a:gradFill>
              <a:gsLst>
                <a:gs pos="2419">
                  <a:srgbClr val="FF8A00"/>
                </a:gs>
                <a:gs pos="29316">
                  <a:srgbClr val="FFBA02"/>
                </a:gs>
                <a:gs pos="100000">
                  <a:srgbClr val="FFEA03"/>
                </a:gs>
              </a:gsLst>
              <a:lin ang="2089255"/>
            </a:gradFill>
            <a:ln w="12700">
              <a:noFill/>
              <a:miter lim="400000"/>
            </a:ln>
          </p:spPr>
          <p:txBody>
            <a:bodyPr lIns="45718" tIns="45718" rIns="45718" bIns="45718" anchor="ctr"/>
            <a:lstStyle/>
            <a:p>
              <a:endParaRPr>
                <a:latin typeface="Tw Cen MT" panose="020B0602020104020603" pitchFamily="34" charset="0"/>
              </a:endParaRPr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63208924-2D51-41E9-BADC-EE943DDF9DDD}"/>
                </a:ext>
              </a:extLst>
            </p:cNvPr>
            <p:cNvSpPr/>
            <p:nvPr/>
          </p:nvSpPr>
          <p:spPr>
            <a:xfrm>
              <a:off x="2660520" y="3616076"/>
              <a:ext cx="3401220" cy="1252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480" y="2998"/>
                    <a:pt x="3311" y="14391"/>
                    <a:pt x="4968" y="21586"/>
                  </a:cubicBezTo>
                  <a:lnTo>
                    <a:pt x="21600" y="21600"/>
                  </a:lnTo>
                  <a:lnTo>
                    <a:pt x="21600" y="1972"/>
                  </a:lnTo>
                  <a:cubicBezTo>
                    <a:pt x="15236" y="1956"/>
                    <a:pt x="8872" y="1946"/>
                    <a:pt x="2508" y="1931"/>
                  </a:cubicBezTo>
                  <a:cubicBezTo>
                    <a:pt x="2093" y="1912"/>
                    <a:pt x="1674" y="1907"/>
                    <a:pt x="1268" y="1670"/>
                  </a:cubicBezTo>
                  <a:cubicBezTo>
                    <a:pt x="801" y="1399"/>
                    <a:pt x="368" y="825"/>
                    <a:pt x="0" y="0"/>
                  </a:cubicBezTo>
                  <a:close/>
                </a:path>
              </a:pathLst>
            </a:custGeom>
            <a:gradFill>
              <a:gsLst>
                <a:gs pos="1890">
                  <a:srgbClr val="FF2A70"/>
                </a:gs>
                <a:gs pos="64135">
                  <a:srgbClr val="E1359B"/>
                </a:gs>
                <a:gs pos="98899">
                  <a:srgbClr val="C23FC6"/>
                </a:gs>
              </a:gsLst>
              <a:lin ang="2089255"/>
            </a:gra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endParaRPr>
                <a:latin typeface="Tw Cen MT" panose="020B0602020104020603" pitchFamily="34" charset="0"/>
              </a:endParaRPr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4D8C965F-0452-4285-85D6-1C5ADC82FF9A}"/>
                </a:ext>
              </a:extLst>
            </p:cNvPr>
            <p:cNvSpPr/>
            <p:nvPr/>
          </p:nvSpPr>
          <p:spPr>
            <a:xfrm>
              <a:off x="3026789" y="4738694"/>
              <a:ext cx="3019426" cy="1252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41" y="2998"/>
                    <a:pt x="3733" y="14391"/>
                    <a:pt x="5599" y="21586"/>
                  </a:cubicBezTo>
                  <a:lnTo>
                    <a:pt x="21600" y="21600"/>
                  </a:lnTo>
                  <a:lnTo>
                    <a:pt x="21600" y="1965"/>
                  </a:lnTo>
                  <a:cubicBezTo>
                    <a:pt x="15343" y="1951"/>
                    <a:pt x="9085" y="1937"/>
                    <a:pt x="2828" y="1924"/>
                  </a:cubicBezTo>
                  <a:cubicBezTo>
                    <a:pt x="2360" y="1905"/>
                    <a:pt x="1889" y="1907"/>
                    <a:pt x="1431" y="1670"/>
                  </a:cubicBezTo>
                  <a:cubicBezTo>
                    <a:pt x="906" y="1399"/>
                    <a:pt x="414" y="825"/>
                    <a:pt x="0" y="0"/>
                  </a:cubicBezTo>
                  <a:close/>
                </a:path>
              </a:pathLst>
            </a:custGeom>
            <a:gradFill>
              <a:gsLst>
                <a:gs pos="22846">
                  <a:srgbClr val="6428AA"/>
                </a:gs>
                <a:gs pos="63240">
                  <a:srgbClr val="863DC8"/>
                </a:gs>
                <a:gs pos="99804">
                  <a:srgbClr val="A852E6"/>
                </a:gs>
              </a:gsLst>
              <a:lin ang="2089255"/>
            </a:gra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endParaRPr>
                <a:latin typeface="Tw Cen MT" panose="020B0602020104020603" pitchFamily="34" charset="0"/>
              </a:endParaRPr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69A83D04-3AB5-438B-B3F3-CFE0B29A9FFC}"/>
                </a:ext>
              </a:extLst>
            </p:cNvPr>
            <p:cNvSpPr/>
            <p:nvPr/>
          </p:nvSpPr>
          <p:spPr>
            <a:xfrm rot="10800000">
              <a:off x="6046177" y="4822280"/>
              <a:ext cx="4144566" cy="12525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394" y="2997"/>
                    <a:pt x="2719" y="14387"/>
                    <a:pt x="4079" y="21579"/>
                  </a:cubicBezTo>
                  <a:lnTo>
                    <a:pt x="21600" y="21600"/>
                  </a:lnTo>
                  <a:lnTo>
                    <a:pt x="21600" y="1985"/>
                  </a:lnTo>
                  <a:cubicBezTo>
                    <a:pt x="15086" y="1965"/>
                    <a:pt x="8572" y="1943"/>
                    <a:pt x="2058" y="1923"/>
                  </a:cubicBezTo>
                  <a:cubicBezTo>
                    <a:pt x="1717" y="1904"/>
                    <a:pt x="1374" y="1907"/>
                    <a:pt x="1040" y="1670"/>
                  </a:cubicBezTo>
                  <a:cubicBezTo>
                    <a:pt x="658" y="1398"/>
                    <a:pt x="302" y="825"/>
                    <a:pt x="0" y="0"/>
                  </a:cubicBezTo>
                  <a:close/>
                </a:path>
              </a:pathLst>
            </a:custGeom>
            <a:gradFill>
              <a:gsLst>
                <a:gs pos="1890">
                  <a:srgbClr val="3D8CF2"/>
                </a:gs>
                <a:gs pos="48412">
                  <a:srgbClr val="1FA8CF"/>
                </a:gs>
                <a:gs pos="98899">
                  <a:srgbClr val="00C4AC"/>
                </a:gs>
              </a:gsLst>
              <a:lin ang="2089255"/>
            </a:gra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endParaRPr>
                <a:latin typeface="Tw Cen MT" panose="020B0602020104020603" pitchFamily="34" charset="0"/>
              </a:endParaRPr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710201D2-5671-4A0F-8DEC-D3C199D26035}"/>
                </a:ext>
              </a:extLst>
            </p:cNvPr>
            <p:cNvSpPr/>
            <p:nvPr/>
          </p:nvSpPr>
          <p:spPr>
            <a:xfrm rot="10800000">
              <a:off x="6046177" y="3717123"/>
              <a:ext cx="3762773" cy="12525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434" y="2997"/>
                    <a:pt x="2995" y="14387"/>
                    <a:pt x="4493" y="21579"/>
                  </a:cubicBezTo>
                  <a:lnTo>
                    <a:pt x="21600" y="21600"/>
                  </a:lnTo>
                  <a:lnTo>
                    <a:pt x="21600" y="1978"/>
                  </a:lnTo>
                  <a:cubicBezTo>
                    <a:pt x="15156" y="1960"/>
                    <a:pt x="8713" y="1947"/>
                    <a:pt x="2269" y="1930"/>
                  </a:cubicBezTo>
                  <a:cubicBezTo>
                    <a:pt x="1894" y="1911"/>
                    <a:pt x="1516" y="1907"/>
                    <a:pt x="1148" y="1670"/>
                  </a:cubicBezTo>
                  <a:cubicBezTo>
                    <a:pt x="727" y="1398"/>
                    <a:pt x="332" y="825"/>
                    <a:pt x="0" y="0"/>
                  </a:cubicBezTo>
                  <a:close/>
                </a:path>
              </a:pathLst>
            </a:custGeom>
            <a:gradFill>
              <a:gsLst>
                <a:gs pos="29747">
                  <a:srgbClr val="6A81BE"/>
                </a:gs>
                <a:gs pos="100000">
                  <a:srgbClr val="303D4C"/>
                </a:gs>
              </a:gsLst>
              <a:lin ang="4455188"/>
            </a:gra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endParaRPr>
                <a:latin typeface="Tw Cen MT" panose="020B0602020104020603" pitchFamily="34" charset="0"/>
              </a:endParaRPr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D9501B1F-F476-4903-82C5-36A3CECDE7F2}"/>
                </a:ext>
              </a:extLst>
            </p:cNvPr>
            <p:cNvSpPr/>
            <p:nvPr/>
          </p:nvSpPr>
          <p:spPr>
            <a:xfrm rot="10800000">
              <a:off x="6046177" y="2591324"/>
              <a:ext cx="3401219" cy="1252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480" y="2998"/>
                    <a:pt x="3311" y="14391"/>
                    <a:pt x="4968" y="21586"/>
                  </a:cubicBezTo>
                  <a:lnTo>
                    <a:pt x="21600" y="21600"/>
                  </a:lnTo>
                  <a:lnTo>
                    <a:pt x="21600" y="1972"/>
                  </a:lnTo>
                  <a:cubicBezTo>
                    <a:pt x="15236" y="1956"/>
                    <a:pt x="8872" y="1946"/>
                    <a:pt x="2508" y="1931"/>
                  </a:cubicBezTo>
                  <a:cubicBezTo>
                    <a:pt x="2093" y="1912"/>
                    <a:pt x="1674" y="1907"/>
                    <a:pt x="1268" y="1670"/>
                  </a:cubicBezTo>
                  <a:cubicBezTo>
                    <a:pt x="801" y="1399"/>
                    <a:pt x="368" y="825"/>
                    <a:pt x="0" y="0"/>
                  </a:cubicBezTo>
                  <a:close/>
                </a:path>
              </a:pathLst>
            </a:custGeom>
            <a:gradFill>
              <a:gsLst>
                <a:gs pos="22846">
                  <a:srgbClr val="4FACFE"/>
                </a:gs>
                <a:gs pos="63342">
                  <a:srgbClr val="28CFFE"/>
                </a:gs>
                <a:gs pos="100000">
                  <a:srgbClr val="00F2FE"/>
                </a:gs>
              </a:gsLst>
              <a:lin ang="2089255"/>
            </a:gra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endParaRPr>
                <a:latin typeface="Tw Cen MT" panose="020B0602020104020603" pitchFamily="34" charset="0"/>
              </a:endParaRPr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DBA4E449-FFDC-43DF-B28E-AE6B4CD40B7C}"/>
                </a:ext>
              </a:extLst>
            </p:cNvPr>
            <p:cNvSpPr/>
            <p:nvPr/>
          </p:nvSpPr>
          <p:spPr>
            <a:xfrm rot="10800000">
              <a:off x="6046177" y="1452293"/>
              <a:ext cx="3019426" cy="1252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41" y="2998"/>
                    <a:pt x="3733" y="14391"/>
                    <a:pt x="5599" y="21586"/>
                  </a:cubicBezTo>
                  <a:lnTo>
                    <a:pt x="21600" y="21600"/>
                  </a:lnTo>
                  <a:lnTo>
                    <a:pt x="21600" y="1965"/>
                  </a:lnTo>
                  <a:cubicBezTo>
                    <a:pt x="15343" y="1951"/>
                    <a:pt x="9085" y="1937"/>
                    <a:pt x="2828" y="1924"/>
                  </a:cubicBezTo>
                  <a:cubicBezTo>
                    <a:pt x="2360" y="1905"/>
                    <a:pt x="1889" y="1907"/>
                    <a:pt x="1431" y="1670"/>
                  </a:cubicBezTo>
                  <a:cubicBezTo>
                    <a:pt x="906" y="1399"/>
                    <a:pt x="414" y="825"/>
                    <a:pt x="0" y="0"/>
                  </a:cubicBezTo>
                  <a:close/>
                </a:path>
              </a:pathLst>
            </a:custGeom>
            <a:gradFill>
              <a:gsLst>
                <a:gs pos="23892">
                  <a:srgbClr val="21C885"/>
                </a:gs>
                <a:gs pos="50473">
                  <a:srgbClr val="7FE478"/>
                </a:gs>
                <a:gs pos="100000">
                  <a:srgbClr val="DEFF6B"/>
                </a:gs>
              </a:gsLst>
              <a:lin ang="2089255"/>
            </a:gra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endParaRPr>
                <a:latin typeface="Tw Cen MT" panose="020B0602020104020603" pitchFamily="34" charset="0"/>
              </a:endParaRPr>
            </a:p>
          </p:txBody>
        </p:sp>
        <p:sp>
          <p:nvSpPr>
            <p:cNvPr id="41" name="TextBox 52">
              <a:extLst>
                <a:ext uri="{FF2B5EF4-FFF2-40B4-BE49-F238E27FC236}">
                  <a16:creationId xmlns:a16="http://schemas.microsoft.com/office/drawing/2014/main" id="{A43ACC3D-61BF-4C1A-AD9B-0039F7FA1C1B}"/>
                </a:ext>
              </a:extLst>
            </p:cNvPr>
            <p:cNvSpPr txBox="1"/>
            <p:nvPr/>
          </p:nvSpPr>
          <p:spPr>
            <a:xfrm>
              <a:off x="3339887" y="1460508"/>
              <a:ext cx="2882665" cy="95410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rIns="45719">
              <a:spAutoFit/>
            </a:bodyPr>
            <a:lstStyle>
              <a:lvl1pPr>
                <a:defRPr sz="2100"/>
              </a:lvl1pPr>
            </a:lstStyle>
            <a:p>
              <a:pPr lvl="0" algn="ctr"/>
              <a:r>
                <a:rPr lang="en-US" sz="2800" b="1" dirty="0" err="1">
                  <a:latin typeface="Tw Cen MT" panose="020B0602020104020603" pitchFamily="34" charset="0"/>
                </a:rPr>
                <a:t>Buku</a:t>
              </a:r>
              <a:r>
                <a:rPr lang="en-US" sz="2800" b="1" dirty="0">
                  <a:latin typeface="Tw Cen MT" panose="020B0602020104020603" pitchFamily="34" charset="0"/>
                </a:rPr>
                <a:t> &amp; e-book</a:t>
              </a:r>
            </a:p>
            <a:p>
              <a:r>
                <a:rPr sz="2800" b="1" dirty="0">
                  <a:latin typeface="Tw Cen MT" panose="020B0602020104020603" pitchFamily="34" charset="0"/>
                </a:rPr>
                <a:t>     </a:t>
              </a:r>
            </a:p>
          </p:txBody>
        </p:sp>
        <p:sp>
          <p:nvSpPr>
            <p:cNvPr id="42" name="TextBox 52">
              <a:extLst>
                <a:ext uri="{FF2B5EF4-FFF2-40B4-BE49-F238E27FC236}">
                  <a16:creationId xmlns:a16="http://schemas.microsoft.com/office/drawing/2014/main" id="{E0E79FA7-A5CB-457F-B668-B98BBE8D140A}"/>
                </a:ext>
              </a:extLst>
            </p:cNvPr>
            <p:cNvSpPr txBox="1"/>
            <p:nvPr/>
          </p:nvSpPr>
          <p:spPr>
            <a:xfrm>
              <a:off x="4163647" y="2580355"/>
              <a:ext cx="1860913" cy="52322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rIns="45719">
              <a:spAutoFit/>
            </a:bodyPr>
            <a:lstStyle>
              <a:lvl1pPr>
                <a:defRPr sz="2100"/>
              </a:lvl1pPr>
            </a:lstStyle>
            <a:p>
              <a:pPr lvl="0"/>
              <a:r>
                <a:rPr lang="en-US" sz="2800" b="1" dirty="0" err="1">
                  <a:latin typeface="Tw Cen MT" panose="020B0602020104020603" pitchFamily="34" charset="0"/>
                </a:rPr>
                <a:t>Karya</a:t>
              </a:r>
              <a:r>
                <a:rPr lang="en-US" sz="2800" b="1" dirty="0">
                  <a:latin typeface="Tw Cen MT" panose="020B0602020104020603" pitchFamily="34" charset="0"/>
                </a:rPr>
                <a:t> </a:t>
              </a:r>
              <a:r>
                <a:rPr lang="en-US" sz="2800" b="1" dirty="0" err="1">
                  <a:latin typeface="Tw Cen MT" panose="020B0602020104020603" pitchFamily="34" charset="0"/>
                </a:rPr>
                <a:t>akhir</a:t>
              </a:r>
              <a:endParaRPr lang="en-US" sz="2800" b="1" dirty="0">
                <a:latin typeface="Tw Cen MT" panose="020B0602020104020603" pitchFamily="34" charset="0"/>
              </a:endParaRPr>
            </a:p>
          </p:txBody>
        </p:sp>
        <p:sp>
          <p:nvSpPr>
            <p:cNvPr id="43" name="TextBox 52">
              <a:extLst>
                <a:ext uri="{FF2B5EF4-FFF2-40B4-BE49-F238E27FC236}">
                  <a16:creationId xmlns:a16="http://schemas.microsoft.com/office/drawing/2014/main" id="{18DAA485-263A-4038-A27A-4D6DFD99ACC3}"/>
                </a:ext>
              </a:extLst>
            </p:cNvPr>
            <p:cNvSpPr txBox="1"/>
            <p:nvPr/>
          </p:nvSpPr>
          <p:spPr>
            <a:xfrm>
              <a:off x="6067832" y="2072307"/>
              <a:ext cx="2862188" cy="52322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rIns="45719">
              <a:spAutoFit/>
            </a:bodyPr>
            <a:lstStyle>
              <a:lvl1pPr>
                <a:defRPr sz="2100"/>
              </a:lvl1pPr>
            </a:lstStyle>
            <a:p>
              <a:r>
                <a:rPr lang="en-US" sz="2800" b="1" dirty="0">
                  <a:latin typeface="Tw Cen MT" panose="020B0602020104020603" pitchFamily="34" charset="0"/>
                </a:rPr>
                <a:t>Modul </a:t>
              </a:r>
              <a:r>
                <a:rPr lang="en-US" sz="2800" b="1" dirty="0" err="1">
                  <a:latin typeface="Tw Cen MT" panose="020B0602020104020603" pitchFamily="34" charset="0"/>
                </a:rPr>
                <a:t>Praktikum</a:t>
              </a:r>
              <a:r>
                <a:rPr sz="2800" b="1" dirty="0">
                  <a:latin typeface="Tw Cen MT" panose="020B0602020104020603" pitchFamily="34" charset="0"/>
                </a:rPr>
                <a:t>  </a:t>
              </a:r>
            </a:p>
          </p:txBody>
        </p:sp>
        <p:sp>
          <p:nvSpPr>
            <p:cNvPr id="44" name="TextBox 52">
              <a:extLst>
                <a:ext uri="{FF2B5EF4-FFF2-40B4-BE49-F238E27FC236}">
                  <a16:creationId xmlns:a16="http://schemas.microsoft.com/office/drawing/2014/main" id="{652EF810-C8DE-4DCC-8469-B18D98844533}"/>
                </a:ext>
              </a:extLst>
            </p:cNvPr>
            <p:cNvSpPr txBox="1"/>
            <p:nvPr/>
          </p:nvSpPr>
          <p:spPr>
            <a:xfrm>
              <a:off x="3988347" y="4891852"/>
              <a:ext cx="2211512" cy="52322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rIns="45719">
              <a:spAutoFit/>
            </a:bodyPr>
            <a:lstStyle>
              <a:lvl1pPr>
                <a:defRPr sz="2100"/>
              </a:lvl1pPr>
            </a:lstStyle>
            <a:p>
              <a:pPr lvl="0"/>
              <a:r>
                <a:rPr lang="en-US" sz="2800" b="1" dirty="0">
                  <a:latin typeface="Tw Cen MT" panose="020B0602020104020603" pitchFamily="34" charset="0"/>
                </a:rPr>
                <a:t>Audio Visual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AA0DC1CD-AEDC-49F0-85A1-1C569EB779EB}"/>
                </a:ext>
              </a:extLst>
            </p:cNvPr>
            <p:cNvSpPr/>
            <p:nvPr/>
          </p:nvSpPr>
          <p:spPr>
            <a:xfrm>
              <a:off x="6052904" y="4305921"/>
              <a:ext cx="344455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sz="2800" b="1" dirty="0" err="1">
                  <a:latin typeface="Tw Cen MT" panose="020B0602020104020603" pitchFamily="34" charset="0"/>
                </a:rPr>
                <a:t>Jurnal</a:t>
              </a:r>
              <a:r>
                <a:rPr lang="en-US" sz="2800" b="1" dirty="0">
                  <a:latin typeface="Tw Cen MT" panose="020B0602020104020603" pitchFamily="34" charset="0"/>
                </a:rPr>
                <a:t> &amp; e-journal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EB45AE4-95C2-4C1E-8A8B-A0A0DCC8D105}"/>
                </a:ext>
              </a:extLst>
            </p:cNvPr>
            <p:cNvSpPr/>
            <p:nvPr/>
          </p:nvSpPr>
          <p:spPr>
            <a:xfrm>
              <a:off x="6058009" y="3183520"/>
              <a:ext cx="266726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2800" b="1" dirty="0" err="1">
                  <a:latin typeface="Tw Cen MT" panose="020B0602020104020603" pitchFamily="34" charset="0"/>
                </a:rPr>
                <a:t>Majalah</a:t>
              </a:r>
              <a:r>
                <a:rPr lang="en-US" sz="2800" b="1" dirty="0">
                  <a:latin typeface="Tw Cen MT" panose="020B0602020104020603" pitchFamily="34" charset="0"/>
                </a:rPr>
                <a:t> &amp; </a:t>
              </a:r>
              <a:r>
                <a:rPr lang="en-US" sz="2800" b="1" dirty="0" err="1">
                  <a:latin typeface="Tw Cen MT" panose="020B0602020104020603" pitchFamily="34" charset="0"/>
                </a:rPr>
                <a:t>koran</a:t>
              </a:r>
              <a:endParaRPr lang="en-US" sz="2800" b="1" dirty="0">
                <a:latin typeface="Tw Cen MT" panose="020B0602020104020603" pitchFamily="34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CDFAD7CF-7CE7-40F0-B051-16D7975F920F}"/>
                </a:ext>
              </a:extLst>
            </p:cNvPr>
            <p:cNvSpPr/>
            <p:nvPr/>
          </p:nvSpPr>
          <p:spPr>
            <a:xfrm>
              <a:off x="4228589" y="3776880"/>
              <a:ext cx="1814920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2800" b="1" dirty="0" err="1">
                  <a:latin typeface="Tw Cen MT" panose="020B0602020104020603" pitchFamily="34" charset="0"/>
                </a:rPr>
                <a:t>Bahan</a:t>
              </a:r>
              <a:r>
                <a:rPr lang="en-US" sz="2800" b="1" dirty="0">
                  <a:latin typeface="Tw Cen MT" panose="020B0602020104020603" pitchFamily="34" charset="0"/>
                </a:rPr>
                <a:t> ajar</a:t>
              </a:r>
            </a:p>
          </p:txBody>
        </p:sp>
        <p:sp>
          <p:nvSpPr>
            <p:cNvPr id="48" name="TextBox 52">
              <a:extLst>
                <a:ext uri="{FF2B5EF4-FFF2-40B4-BE49-F238E27FC236}">
                  <a16:creationId xmlns:a16="http://schemas.microsoft.com/office/drawing/2014/main" id="{6CFD6C3C-4626-4A52-9502-F183CD78DB6F}"/>
                </a:ext>
              </a:extLst>
            </p:cNvPr>
            <p:cNvSpPr txBox="1"/>
            <p:nvPr/>
          </p:nvSpPr>
          <p:spPr>
            <a:xfrm>
              <a:off x="6081986" y="5373935"/>
              <a:ext cx="3919341" cy="52322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rIns="45719">
              <a:spAutoFit/>
            </a:bodyPr>
            <a:lstStyle>
              <a:lvl1pPr>
                <a:defRPr sz="2100"/>
              </a:lvl1pPr>
            </a:lstStyle>
            <a:p>
              <a:pPr lvl="0"/>
              <a:r>
                <a:rPr lang="en-US" sz="2800" b="1" dirty="0" err="1">
                  <a:latin typeface="Tw Cen MT" panose="020B0602020104020603" pitchFamily="34" charset="0"/>
                </a:rPr>
                <a:t>Artikel</a:t>
              </a:r>
              <a:r>
                <a:rPr lang="en-US" sz="2800" b="1" dirty="0">
                  <a:latin typeface="Tw Cen MT" panose="020B0602020104020603" pitchFamily="34" charset="0"/>
                </a:rPr>
                <a:t> &amp; </a:t>
              </a:r>
              <a:r>
                <a:rPr lang="en-US" sz="2800" b="1" dirty="0" err="1">
                  <a:latin typeface="Tw Cen MT" panose="020B0602020104020603" pitchFamily="34" charset="0"/>
                </a:rPr>
                <a:t>Koleksi</a:t>
              </a:r>
              <a:r>
                <a:rPr lang="en-US" sz="2800" b="1" dirty="0">
                  <a:latin typeface="Tw Cen MT" panose="020B0602020104020603" pitchFamily="34" charset="0"/>
                </a:rPr>
                <a:t> </a:t>
              </a:r>
              <a:r>
                <a:rPr lang="en-US" sz="2800" b="1" dirty="0" err="1">
                  <a:latin typeface="Tw Cen MT" panose="020B0602020104020603" pitchFamily="34" charset="0"/>
                </a:rPr>
                <a:t>lainnya</a:t>
              </a:r>
              <a:endParaRPr lang="en-US" sz="2800" b="1" dirty="0">
                <a:latin typeface="Tw Cen MT" panose="020B06020201040206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0341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49D99A-D63A-4E31-82CE-511F945F6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9" name="Title 1">
            <a:extLst>
              <a:ext uri="{FF2B5EF4-FFF2-40B4-BE49-F238E27FC236}">
                <a16:creationId xmlns:a16="http://schemas.microsoft.com/office/drawing/2014/main" id="{0A14BDFB-EB12-4BB0-B0E0-CC5F58722E75}"/>
              </a:ext>
            </a:extLst>
          </p:cNvPr>
          <p:cNvSpPr txBox="1">
            <a:spLocks/>
          </p:cNvSpPr>
          <p:nvPr/>
        </p:nvSpPr>
        <p:spPr>
          <a:xfrm>
            <a:off x="7846781" y="283079"/>
            <a:ext cx="3268259" cy="8353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Open Library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C20749D-6EF9-432D-B59B-69DBA8ABEDD4}"/>
              </a:ext>
            </a:extLst>
          </p:cNvPr>
          <p:cNvGrpSpPr/>
          <p:nvPr/>
        </p:nvGrpSpPr>
        <p:grpSpPr>
          <a:xfrm>
            <a:off x="330824" y="1239177"/>
            <a:ext cx="7515957" cy="4379645"/>
            <a:chOff x="1343819" y="-91095"/>
            <a:chExt cx="7515957" cy="437964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53E8417-B646-40F0-8211-B8C4E65E10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43819" y="146730"/>
              <a:ext cx="7515957" cy="414182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73B577D-C1D4-4865-882A-61105449791D}"/>
                </a:ext>
              </a:extLst>
            </p:cNvPr>
            <p:cNvSpPr txBox="1"/>
            <p:nvPr/>
          </p:nvSpPr>
          <p:spPr>
            <a:xfrm rot="10800000" flipV="1">
              <a:off x="3049014" y="-91095"/>
              <a:ext cx="389454" cy="58477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rgbClr val="FFC000"/>
                  </a:solidFill>
                  <a:latin typeface="Aller" panose="02000503030000020004" pitchFamily="2" charset="0"/>
                </a:rPr>
                <a:t>1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2BA2950-359F-460D-AA8D-F7DBD27C2C78}"/>
                </a:ext>
              </a:extLst>
            </p:cNvPr>
            <p:cNvSpPr txBox="1"/>
            <p:nvPr/>
          </p:nvSpPr>
          <p:spPr>
            <a:xfrm>
              <a:off x="6469136" y="107213"/>
              <a:ext cx="359351" cy="58477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rgbClr val="FFC000"/>
                  </a:solidFill>
                  <a:latin typeface="Aller" panose="02000503030000020004" pitchFamily="2" charset="0"/>
                </a:rPr>
                <a:t>2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A471718-8F28-490A-9868-4AB64B086A70}"/>
                </a:ext>
              </a:extLst>
            </p:cNvPr>
            <p:cNvSpPr txBox="1"/>
            <p:nvPr/>
          </p:nvSpPr>
          <p:spPr>
            <a:xfrm>
              <a:off x="3705968" y="1061647"/>
              <a:ext cx="389454" cy="58477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rgbClr val="FFC000"/>
                  </a:solidFill>
                  <a:latin typeface="Aller" panose="02000503030000020004" pitchFamily="2" charset="0"/>
                </a:rPr>
                <a:t>3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71AC242-D0EC-4790-9A3C-CC697204BF3D}"/>
                </a:ext>
              </a:extLst>
            </p:cNvPr>
            <p:cNvSpPr txBox="1"/>
            <p:nvPr/>
          </p:nvSpPr>
          <p:spPr>
            <a:xfrm>
              <a:off x="3028816" y="571648"/>
              <a:ext cx="286689" cy="58477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rgbClr val="FFC000"/>
                  </a:solidFill>
                  <a:latin typeface="Aller" panose="02000503030000020004" pitchFamily="2" charset="0"/>
                </a:rPr>
                <a:t>4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93FFD34-63EE-40A2-84CE-5BBDC7F52E5A}"/>
                </a:ext>
              </a:extLst>
            </p:cNvPr>
            <p:cNvSpPr txBox="1"/>
            <p:nvPr/>
          </p:nvSpPr>
          <p:spPr>
            <a:xfrm>
              <a:off x="3719712" y="554139"/>
              <a:ext cx="296439" cy="58477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rgbClr val="FFC000"/>
                  </a:solidFill>
                  <a:latin typeface="Aller" panose="02000503030000020004" pitchFamily="2" charset="0"/>
                </a:rPr>
                <a:t>5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6379359-C1D2-4CEE-903D-C42D3B8985A9}"/>
                </a:ext>
              </a:extLst>
            </p:cNvPr>
            <p:cNvSpPr txBox="1"/>
            <p:nvPr/>
          </p:nvSpPr>
          <p:spPr>
            <a:xfrm>
              <a:off x="1866022" y="3019349"/>
              <a:ext cx="583809" cy="58477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rgbClr val="FFC000"/>
                  </a:solidFill>
                  <a:latin typeface="Aller" panose="02000503030000020004" pitchFamily="2" charset="0"/>
                </a:rPr>
                <a:t>6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12C9B93-D7CA-4A33-A9C6-E41213B94684}"/>
                </a:ext>
              </a:extLst>
            </p:cNvPr>
            <p:cNvSpPr txBox="1"/>
            <p:nvPr/>
          </p:nvSpPr>
          <p:spPr>
            <a:xfrm>
              <a:off x="4310186" y="3019349"/>
              <a:ext cx="389454" cy="58477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rgbClr val="FFC000"/>
                  </a:solidFill>
                  <a:latin typeface="Aller" panose="02000503030000020004" pitchFamily="2" charset="0"/>
                </a:rPr>
                <a:t>7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9ED3060-DFD8-4632-8754-71B272777679}"/>
                </a:ext>
              </a:extLst>
            </p:cNvPr>
            <p:cNvSpPr txBox="1"/>
            <p:nvPr/>
          </p:nvSpPr>
          <p:spPr>
            <a:xfrm>
              <a:off x="6094679" y="3019349"/>
              <a:ext cx="389454" cy="58477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rgbClr val="FFC000"/>
                  </a:solidFill>
                  <a:latin typeface="Aller" panose="02000503030000020004" pitchFamily="2" charset="0"/>
                </a:rPr>
                <a:t>8</a:t>
              </a: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54548CDE-FE54-473B-A9FD-5E9F93684E20}"/>
              </a:ext>
            </a:extLst>
          </p:cNvPr>
          <p:cNvSpPr/>
          <p:nvPr/>
        </p:nvSpPr>
        <p:spPr>
          <a:xfrm>
            <a:off x="8103198" y="1401536"/>
            <a:ext cx="392604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600" dirty="0" err="1">
                <a:latin typeface="Tw Cen MT" panose="020B0602020104020603" pitchFamily="34" charset="0"/>
              </a:rPr>
              <a:t>Akses</a:t>
            </a:r>
            <a:r>
              <a:rPr lang="en-US" sz="1600" dirty="0">
                <a:latin typeface="Tw Cen MT" panose="020B0602020104020603" pitchFamily="34" charset="0"/>
              </a:rPr>
              <a:t> Tel-U Open Library di</a:t>
            </a:r>
            <a:r>
              <a:rPr lang="en-US" sz="1600" b="1" dirty="0">
                <a:latin typeface="Tw Cen MT" panose="020B0602020104020603" pitchFamily="34" charset="0"/>
              </a:rPr>
              <a:t>    </a:t>
            </a:r>
            <a:r>
              <a:rPr lang="en-US" sz="1600" b="1" dirty="0">
                <a:latin typeface="Tw Cen MT" panose="020B0602020104020603" pitchFamily="34" charset="0"/>
                <a:hlinkClick r:id="rId4"/>
              </a:rPr>
              <a:t>http://openlibrary.telkomuniversity.ac.id</a:t>
            </a:r>
            <a:endParaRPr lang="en-US" sz="1600" b="1" dirty="0">
              <a:latin typeface="Tw Cen MT" panose="020B0602020104020603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Tw Cen MT" panose="020B0602020104020603" pitchFamily="34" charset="0"/>
              </a:rPr>
              <a:t>Login </a:t>
            </a:r>
            <a:r>
              <a:rPr lang="en-US" sz="1600" dirty="0" err="1">
                <a:latin typeface="Tw Cen MT" panose="020B0602020104020603" pitchFamily="34" charset="0"/>
              </a:rPr>
              <a:t>dengan</a:t>
            </a:r>
            <a:r>
              <a:rPr lang="en-US" sz="1600" dirty="0">
                <a:latin typeface="Tw Cen MT" panose="020B0602020104020603" pitchFamily="3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</a:rPr>
              <a:t>menggunakan</a:t>
            </a:r>
            <a:r>
              <a:rPr lang="en-US" sz="1600" dirty="0">
                <a:latin typeface="Tw Cen MT" panose="020B0602020104020603" pitchFamily="34" charset="0"/>
              </a:rPr>
              <a:t> account SSO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err="1">
                <a:latin typeface="Tw Cen MT" panose="020B0602020104020603" pitchFamily="34" charset="0"/>
              </a:rPr>
              <a:t>Tampilan</a:t>
            </a:r>
            <a:r>
              <a:rPr lang="en-US" sz="1600" dirty="0">
                <a:latin typeface="Tw Cen MT" panose="020B0602020104020603" pitchFamily="34" charset="0"/>
              </a:rPr>
              <a:t> showcase </a:t>
            </a:r>
            <a:r>
              <a:rPr lang="en-US" sz="1600" dirty="0" err="1">
                <a:latin typeface="Tw Cen MT" panose="020B0602020104020603" pitchFamily="34" charset="0"/>
              </a:rPr>
              <a:t>buku</a:t>
            </a:r>
            <a:r>
              <a:rPr lang="en-US" sz="1600" dirty="0">
                <a:latin typeface="Tw Cen MT" panose="020B0602020104020603" pitchFamily="3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</a:rPr>
              <a:t>terbaru</a:t>
            </a:r>
            <a:r>
              <a:rPr lang="en-US" sz="1600" dirty="0">
                <a:latin typeface="Tw Cen MT" panose="020B0602020104020603" pitchFamily="3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</a:rPr>
              <a:t>atau</a:t>
            </a:r>
            <a:r>
              <a:rPr lang="en-US" sz="1600" dirty="0">
                <a:latin typeface="Tw Cen MT" panose="020B0602020104020603" pitchFamily="3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</a:rPr>
              <a:t>terpopuler</a:t>
            </a:r>
            <a:endParaRPr lang="en-US" sz="1600" dirty="0">
              <a:latin typeface="Tw Cen MT" panose="020B0602020104020603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 err="1">
                <a:latin typeface="Tw Cen MT" panose="020B0602020104020603" pitchFamily="34" charset="0"/>
              </a:rPr>
              <a:t>Pencarian</a:t>
            </a:r>
            <a:r>
              <a:rPr lang="en-US" sz="1600" dirty="0">
                <a:latin typeface="Tw Cen MT" panose="020B0602020104020603" pitchFamily="3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</a:rPr>
              <a:t>Katalog</a:t>
            </a:r>
            <a:endParaRPr lang="en-US" sz="1600" dirty="0">
              <a:latin typeface="Tw Cen MT" panose="020B0602020104020603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 err="1">
                <a:latin typeface="Tw Cen MT" panose="020B0602020104020603" pitchFamily="34" charset="0"/>
              </a:rPr>
              <a:t>ePublications</a:t>
            </a:r>
            <a:endParaRPr lang="en-US" sz="1600" dirty="0">
              <a:latin typeface="Tw Cen MT" panose="020B0602020104020603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 err="1">
                <a:latin typeface="Tw Cen MT" panose="020B0602020104020603" pitchFamily="34" charset="0"/>
              </a:rPr>
              <a:t>Tampilan</a:t>
            </a:r>
            <a:r>
              <a:rPr lang="en-US" sz="1600" dirty="0">
                <a:latin typeface="Tw Cen MT" panose="020B0602020104020603" pitchFamily="3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</a:rPr>
              <a:t>berita</a:t>
            </a:r>
            <a:r>
              <a:rPr lang="en-US" sz="1600" dirty="0">
                <a:latin typeface="Tw Cen MT" panose="020B0602020104020603" pitchFamily="3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</a:rPr>
              <a:t>publikasi</a:t>
            </a:r>
            <a:r>
              <a:rPr lang="en-US" sz="1600" dirty="0">
                <a:latin typeface="Tw Cen MT" panose="020B0602020104020603" pitchFamily="3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</a:rPr>
              <a:t>elektronik</a:t>
            </a:r>
            <a:r>
              <a:rPr lang="en-US" sz="1600" dirty="0">
                <a:latin typeface="Tw Cen MT" panose="020B0602020104020603" pitchFamily="3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</a:rPr>
              <a:t>terbaru</a:t>
            </a:r>
            <a:endParaRPr lang="en-US" sz="1600" dirty="0">
              <a:latin typeface="Tw Cen MT" panose="020B0602020104020603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 err="1">
                <a:latin typeface="Tw Cen MT" panose="020B0602020104020603" pitchFamily="34" charset="0"/>
              </a:rPr>
              <a:t>Tampilan</a:t>
            </a:r>
            <a:r>
              <a:rPr lang="en-US" sz="1600" dirty="0">
                <a:latin typeface="Tw Cen MT" panose="020B0602020104020603" pitchFamily="3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</a:rPr>
              <a:t>Informasi</a:t>
            </a:r>
            <a:r>
              <a:rPr lang="en-US" sz="1600" dirty="0">
                <a:latin typeface="Tw Cen MT" panose="020B0602020104020603" pitchFamily="3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</a:rPr>
              <a:t>Penting</a:t>
            </a:r>
            <a:r>
              <a:rPr lang="en-US" sz="1600" dirty="0">
                <a:latin typeface="Tw Cen MT" panose="020B0602020104020603" pitchFamily="34" charset="0"/>
              </a:rPr>
              <a:t>, </a:t>
            </a:r>
            <a:r>
              <a:rPr lang="en-US" sz="1600" dirty="0" err="1">
                <a:latin typeface="Tw Cen MT" panose="020B0602020104020603" pitchFamily="34" charset="0"/>
              </a:rPr>
              <a:t>tentang</a:t>
            </a:r>
            <a:r>
              <a:rPr lang="en-US" sz="1600" dirty="0">
                <a:latin typeface="Tw Cen MT" panose="020B0602020104020603" pitchFamily="3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</a:rPr>
              <a:t>peraturan</a:t>
            </a:r>
            <a:r>
              <a:rPr lang="en-US" sz="1600" dirty="0">
                <a:latin typeface="Tw Cen MT" panose="020B0602020104020603" pitchFamily="34" charset="0"/>
              </a:rPr>
              <a:t> / survival guide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err="1">
                <a:latin typeface="Tw Cen MT" panose="020B0602020104020603" pitchFamily="34" charset="0"/>
              </a:rPr>
              <a:t>Koleksi</a:t>
            </a:r>
            <a:r>
              <a:rPr lang="en-US" sz="1600" dirty="0">
                <a:latin typeface="Tw Cen MT" panose="020B0602020104020603" pitchFamily="3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</a:rPr>
              <a:t>Jurnal</a:t>
            </a:r>
            <a:r>
              <a:rPr lang="en-US" sz="1600" dirty="0">
                <a:latin typeface="Tw Cen MT" panose="020B0602020104020603" pitchFamily="3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</a:rPr>
              <a:t>elektronik</a:t>
            </a:r>
            <a:r>
              <a:rPr lang="en-US" sz="1600" dirty="0">
                <a:latin typeface="Tw Cen MT" panose="020B0602020104020603" pitchFamily="34" charset="0"/>
              </a:rPr>
              <a:t> (e-journal)</a:t>
            </a:r>
            <a:endParaRPr lang="en-US" sz="1600" b="1" dirty="0"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224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49D99A-D63A-4E31-82CE-511F945F6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9" name="Title 1">
            <a:extLst>
              <a:ext uri="{FF2B5EF4-FFF2-40B4-BE49-F238E27FC236}">
                <a16:creationId xmlns:a16="http://schemas.microsoft.com/office/drawing/2014/main" id="{0A14BDFB-EB12-4BB0-B0E0-CC5F58722E75}"/>
              </a:ext>
            </a:extLst>
          </p:cNvPr>
          <p:cNvSpPr txBox="1">
            <a:spLocks/>
          </p:cNvSpPr>
          <p:nvPr/>
        </p:nvSpPr>
        <p:spPr>
          <a:xfrm>
            <a:off x="7606122" y="331898"/>
            <a:ext cx="2898045" cy="8353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</a:lstStyle>
          <a:p>
            <a:r>
              <a:rPr lang="en-US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Pencarian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D1AD746-5877-458A-AED0-F9D76D41547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9" t="3215" b="1436"/>
          <a:stretch/>
        </p:blipFill>
        <p:spPr>
          <a:xfrm>
            <a:off x="395382" y="1167277"/>
            <a:ext cx="7471250" cy="47891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8EFA3D-50C6-4B15-A33E-2B7533DC1418}"/>
              </a:ext>
            </a:extLst>
          </p:cNvPr>
          <p:cNvSpPr txBox="1"/>
          <p:nvPr/>
        </p:nvSpPr>
        <p:spPr>
          <a:xfrm>
            <a:off x="8060994" y="1499174"/>
            <a:ext cx="386681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US" dirty="0" err="1">
                <a:latin typeface="Tw Cen MT" panose="020B0602020104020603" pitchFamily="34" charset="0"/>
              </a:rPr>
              <a:t>Klik</a:t>
            </a:r>
            <a:r>
              <a:rPr lang="en-US" dirty="0">
                <a:latin typeface="Tw Cen MT" panose="020B0602020104020603" pitchFamily="34" charset="0"/>
              </a:rPr>
              <a:t> menu “Katalog”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Tw Cen MT" panose="020B0602020104020603" pitchFamily="34" charset="0"/>
              </a:rPr>
              <a:t>Masukkan kata </a:t>
            </a:r>
            <a:r>
              <a:rPr lang="en-US" dirty="0" err="1">
                <a:latin typeface="Tw Cen MT" panose="020B0602020104020603" pitchFamily="34" charset="0"/>
              </a:rPr>
              <a:t>kunci</a:t>
            </a:r>
            <a:r>
              <a:rPr lang="en-US" dirty="0">
                <a:latin typeface="Tw Cen MT" panose="020B0602020104020603" pitchFamily="34" charset="0"/>
              </a:rPr>
              <a:t> dan </a:t>
            </a:r>
            <a:r>
              <a:rPr lang="en-US" dirty="0" err="1">
                <a:latin typeface="Tw Cen MT" panose="020B0602020104020603" pitchFamily="34" charset="0"/>
              </a:rPr>
              <a:t>klik</a:t>
            </a:r>
            <a:r>
              <a:rPr lang="en-US" dirty="0">
                <a:latin typeface="Tw Cen MT" panose="020B0602020104020603" pitchFamily="34" charset="0"/>
              </a:rPr>
              <a:t> “Cari” </a:t>
            </a:r>
          </a:p>
          <a:p>
            <a:pPr marL="342900" indent="-342900">
              <a:buAutoNum type="arabicPeriod" startAt="3"/>
            </a:pPr>
            <a:r>
              <a:rPr lang="en-US" dirty="0" err="1">
                <a:latin typeface="Tw Cen MT" panose="020B0602020104020603" pitchFamily="34" charset="0"/>
              </a:rPr>
              <a:t>Pencarian</a:t>
            </a:r>
            <a:r>
              <a:rPr lang="en-US" dirty="0">
                <a:latin typeface="Tw Cen MT" panose="020B0602020104020603" pitchFamily="34" charset="0"/>
              </a:rPr>
              <a:t> </a:t>
            </a:r>
            <a:r>
              <a:rPr lang="en-US" dirty="0" err="1">
                <a:latin typeface="Tw Cen MT" panose="020B0602020104020603" pitchFamily="34" charset="0"/>
              </a:rPr>
              <a:t>lebih</a:t>
            </a:r>
            <a:r>
              <a:rPr lang="en-US" dirty="0">
                <a:latin typeface="Tw Cen MT" panose="020B0602020104020603" pitchFamily="34" charset="0"/>
              </a:rPr>
              <a:t> detail </a:t>
            </a:r>
            <a:r>
              <a:rPr lang="en-US" dirty="0" err="1">
                <a:latin typeface="Tw Cen MT" panose="020B0602020104020603" pitchFamily="34" charset="0"/>
              </a:rPr>
              <a:t>dapat</a:t>
            </a:r>
            <a:r>
              <a:rPr lang="en-US" dirty="0">
                <a:latin typeface="Tw Cen MT" panose="020B0602020104020603" pitchFamily="34" charset="0"/>
              </a:rPr>
              <a:t> </a:t>
            </a:r>
            <a:r>
              <a:rPr lang="en-US" dirty="0" err="1">
                <a:latin typeface="Tw Cen MT" panose="020B0602020104020603" pitchFamily="34" charset="0"/>
              </a:rPr>
              <a:t>memanfaatkan</a:t>
            </a:r>
            <a:r>
              <a:rPr lang="en-US" dirty="0">
                <a:latin typeface="Tw Cen MT" panose="020B0602020104020603" pitchFamily="34" charset="0"/>
              </a:rPr>
              <a:t> “</a:t>
            </a:r>
            <a:r>
              <a:rPr lang="en-US" dirty="0" err="1">
                <a:latin typeface="Tw Cen MT" panose="020B0602020104020603" pitchFamily="34" charset="0"/>
              </a:rPr>
              <a:t>Pencarian</a:t>
            </a:r>
            <a:r>
              <a:rPr lang="en-US" dirty="0">
                <a:latin typeface="Tw Cen MT" panose="020B0602020104020603" pitchFamily="34" charset="0"/>
              </a:rPr>
              <a:t> Detail </a:t>
            </a:r>
            <a:r>
              <a:rPr lang="en-US" dirty="0" err="1">
                <a:latin typeface="Tw Cen MT" panose="020B0602020104020603" pitchFamily="34" charset="0"/>
              </a:rPr>
              <a:t>Katalog</a:t>
            </a:r>
            <a:r>
              <a:rPr lang="en-US" dirty="0">
                <a:latin typeface="Tw Cen MT" panose="020B0602020104020603" pitchFamily="34" charset="0"/>
              </a:rPr>
              <a:t>”, </a:t>
            </a:r>
            <a:r>
              <a:rPr lang="en-US" dirty="0" err="1">
                <a:latin typeface="Tw Cen MT" panose="020B0602020104020603" pitchFamily="34" charset="0"/>
              </a:rPr>
              <a:t>masukkan</a:t>
            </a:r>
            <a:r>
              <a:rPr lang="en-US" dirty="0">
                <a:latin typeface="Tw Cen MT" panose="020B0602020104020603" pitchFamily="34" charset="0"/>
              </a:rPr>
              <a:t> kata </a:t>
            </a:r>
            <a:r>
              <a:rPr lang="en-US" dirty="0" err="1">
                <a:latin typeface="Tw Cen MT" panose="020B0602020104020603" pitchFamily="34" charset="0"/>
              </a:rPr>
              <a:t>kunci</a:t>
            </a:r>
            <a:r>
              <a:rPr lang="en-US" dirty="0">
                <a:latin typeface="Tw Cen MT" panose="020B0602020104020603" pitchFamily="34" charset="0"/>
              </a:rPr>
              <a:t>, kata </a:t>
            </a:r>
            <a:r>
              <a:rPr lang="en-US" dirty="0" err="1">
                <a:latin typeface="Tw Cen MT" panose="020B0602020104020603" pitchFamily="34" charset="0"/>
              </a:rPr>
              <a:t>kunci</a:t>
            </a:r>
            <a:r>
              <a:rPr lang="en-US" dirty="0">
                <a:latin typeface="Tw Cen MT" panose="020B0602020104020603" pitchFamily="34" charset="0"/>
              </a:rPr>
              <a:t> </a:t>
            </a:r>
            <a:r>
              <a:rPr lang="en-US" dirty="0" err="1">
                <a:latin typeface="Tw Cen MT" panose="020B0602020104020603" pitchFamily="34" charset="0"/>
              </a:rPr>
              <a:t>dapat</a:t>
            </a:r>
            <a:r>
              <a:rPr lang="en-US" dirty="0">
                <a:latin typeface="Tw Cen MT" panose="020B0602020104020603" pitchFamily="34" charset="0"/>
              </a:rPr>
              <a:t> </a:t>
            </a:r>
            <a:r>
              <a:rPr lang="en-US" dirty="0" err="1">
                <a:latin typeface="Tw Cen MT" panose="020B0602020104020603" pitchFamily="34" charset="0"/>
              </a:rPr>
              <a:t>lebih</a:t>
            </a:r>
            <a:r>
              <a:rPr lang="en-US" dirty="0">
                <a:latin typeface="Tw Cen MT" panose="020B0602020104020603" pitchFamily="34" charset="0"/>
              </a:rPr>
              <a:t> </a:t>
            </a:r>
            <a:r>
              <a:rPr lang="en-US" dirty="0" err="1">
                <a:latin typeface="Tw Cen MT" panose="020B0602020104020603" pitchFamily="34" charset="0"/>
              </a:rPr>
              <a:t>dari</a:t>
            </a:r>
            <a:r>
              <a:rPr lang="en-US" dirty="0">
                <a:latin typeface="Tw Cen MT" panose="020B0602020104020603" pitchFamily="34" charset="0"/>
              </a:rPr>
              <a:t> </a:t>
            </a:r>
            <a:r>
              <a:rPr lang="en-US" dirty="0" err="1">
                <a:latin typeface="Tw Cen MT" panose="020B0602020104020603" pitchFamily="34" charset="0"/>
              </a:rPr>
              <a:t>satu</a:t>
            </a:r>
            <a:r>
              <a:rPr lang="en-US" dirty="0">
                <a:latin typeface="Tw Cen MT" panose="020B0602020104020603" pitchFamily="34" charset="0"/>
              </a:rPr>
              <a:t> </a:t>
            </a:r>
            <a:r>
              <a:rPr lang="en-US" dirty="0" err="1">
                <a:latin typeface="Tw Cen MT" panose="020B0602020104020603" pitchFamily="34" charset="0"/>
              </a:rPr>
              <a:t>kategori</a:t>
            </a:r>
            <a:r>
              <a:rPr lang="en-US" dirty="0">
                <a:latin typeface="Tw Cen MT" panose="020B0602020104020603" pitchFamily="34" charset="0"/>
              </a:rPr>
              <a:t>, </a:t>
            </a:r>
            <a:r>
              <a:rPr lang="en-US" dirty="0" err="1">
                <a:latin typeface="Tw Cen MT" panose="020B0602020104020603" pitchFamily="34" charset="0"/>
              </a:rPr>
              <a:t>kemudian</a:t>
            </a:r>
            <a:r>
              <a:rPr lang="en-US" dirty="0">
                <a:latin typeface="Tw Cen MT" panose="020B0602020104020603" pitchFamily="34" charset="0"/>
              </a:rPr>
              <a:t> </a:t>
            </a:r>
            <a:r>
              <a:rPr lang="en-US" dirty="0" err="1">
                <a:latin typeface="Tw Cen MT" panose="020B0602020104020603" pitchFamily="34" charset="0"/>
              </a:rPr>
              <a:t>klik</a:t>
            </a:r>
            <a:r>
              <a:rPr lang="en-US" dirty="0">
                <a:latin typeface="Tw Cen MT" panose="020B0602020104020603" pitchFamily="34" charset="0"/>
              </a:rPr>
              <a:t> “Cari” </a:t>
            </a:r>
            <a:r>
              <a:rPr lang="en-US" dirty="0" err="1">
                <a:latin typeface="Tw Cen MT" panose="020B0602020104020603" pitchFamily="34" charset="0"/>
              </a:rPr>
              <a:t>atau</a:t>
            </a:r>
            <a:r>
              <a:rPr lang="en-US" dirty="0">
                <a:latin typeface="Tw Cen MT" panose="020B0602020104020603" pitchFamily="34" charset="0"/>
              </a:rPr>
              <a:t> </a:t>
            </a:r>
            <a:r>
              <a:rPr lang="en-US" dirty="0" err="1">
                <a:latin typeface="Tw Cen MT" panose="020B0602020104020603" pitchFamily="34" charset="0"/>
              </a:rPr>
              <a:t>tekan</a:t>
            </a:r>
            <a:r>
              <a:rPr lang="en-US" dirty="0">
                <a:latin typeface="Tw Cen MT" panose="020B0602020104020603" pitchFamily="34" charset="0"/>
              </a:rPr>
              <a:t> enter. </a:t>
            </a:r>
          </a:p>
          <a:p>
            <a:r>
              <a:rPr lang="en-US" dirty="0">
                <a:latin typeface="Tw Cen MT" panose="020B0602020104020603" pitchFamily="34" charset="0"/>
              </a:rPr>
              <a:t>4.  Hasil </a:t>
            </a:r>
            <a:r>
              <a:rPr lang="en-US" dirty="0" err="1">
                <a:latin typeface="Tw Cen MT" panose="020B0602020104020603" pitchFamily="34" charset="0"/>
              </a:rPr>
              <a:t>pencarian</a:t>
            </a:r>
            <a:r>
              <a:rPr lang="en-US" dirty="0">
                <a:latin typeface="Tw Cen MT" panose="020B0602020104020603" pitchFamily="34" charset="0"/>
              </a:rPr>
              <a:t>. Show case</a:t>
            </a:r>
          </a:p>
          <a:p>
            <a:pPr lvl="0"/>
            <a:r>
              <a:rPr lang="en-US" dirty="0">
                <a:latin typeface="Tw Cen MT" panose="020B0602020104020603" pitchFamily="34" charset="0"/>
              </a:rPr>
              <a:t>       </a:t>
            </a:r>
          </a:p>
        </p:txBody>
      </p:sp>
    </p:spTree>
    <p:extLst>
      <p:ext uri="{BB962C8B-B14F-4D97-AF65-F5344CB8AC3E}">
        <p14:creationId xmlns:p14="http://schemas.microsoft.com/office/powerpoint/2010/main" val="422764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49D99A-D63A-4E31-82CE-511F945F6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9" name="Title 1">
            <a:extLst>
              <a:ext uri="{FF2B5EF4-FFF2-40B4-BE49-F238E27FC236}">
                <a16:creationId xmlns:a16="http://schemas.microsoft.com/office/drawing/2014/main" id="{0A14BDFB-EB12-4BB0-B0E0-CC5F58722E75}"/>
              </a:ext>
            </a:extLst>
          </p:cNvPr>
          <p:cNvSpPr txBox="1">
            <a:spLocks/>
          </p:cNvSpPr>
          <p:nvPr/>
        </p:nvSpPr>
        <p:spPr>
          <a:xfrm>
            <a:off x="7024835" y="261895"/>
            <a:ext cx="2898045" cy="8353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Full site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8E253FF-F186-4E7C-9877-1395EDA1C1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033" y="445474"/>
            <a:ext cx="7380729" cy="40017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Content Placeholder 5">
            <a:extLst>
              <a:ext uri="{FF2B5EF4-FFF2-40B4-BE49-F238E27FC236}">
                <a16:creationId xmlns:a16="http://schemas.microsoft.com/office/drawing/2014/main" id="{368AC15B-541D-445E-9B64-10A340A6E12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7"/>
          <a:stretch/>
        </p:blipFill>
        <p:spPr>
          <a:xfrm>
            <a:off x="1673203" y="1542748"/>
            <a:ext cx="6099198" cy="47849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85A6A67-1C73-4A08-9A56-62A7147736E7}"/>
              </a:ext>
            </a:extLst>
          </p:cNvPr>
          <p:cNvSpPr/>
          <p:nvPr/>
        </p:nvSpPr>
        <p:spPr>
          <a:xfrm>
            <a:off x="8131611" y="1320011"/>
            <a:ext cx="3582540" cy="4850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Katalog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 &amp;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Koleksi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,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pilih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 “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Katalog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”</a:t>
            </a:r>
          </a:p>
          <a:p>
            <a:pPr marL="342900" indent="-342900">
              <a:lnSpc>
                <a:spcPct val="115000"/>
              </a:lnSpc>
              <a:buFont typeface="+mj-lt"/>
              <a:buAutoNum type="arabicPeriod"/>
            </a:pP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Klik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 SEARCH. Masukkan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kategori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,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kategori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bisa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lebih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dari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satu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Klik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 FILTER</a:t>
            </a:r>
          </a:p>
          <a:p>
            <a:pPr marL="342900" indent="-342900">
              <a:lnSpc>
                <a:spcPct val="115000"/>
              </a:lnSpc>
              <a:buFont typeface="+mj-lt"/>
              <a:buAutoNum type="arabicPeriod"/>
            </a:pP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Jumlah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koleksi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 yang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ada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,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Silahkan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 di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klik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untuk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mengetahui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koleksi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 yang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tersedia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 dan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lokasinya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Tw Cen MT" panose="020B0602020104020603" pitchFamily="34" charset="0"/>
            </a:endParaRPr>
          </a:p>
          <a:p>
            <a:pPr marL="342900" indent="-342900">
              <a:lnSpc>
                <a:spcPct val="115000"/>
              </a:lnSpc>
              <a:buFont typeface="+mj-lt"/>
              <a:buAutoNum type="arabicPeriod"/>
            </a:pP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Apabila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koleksi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 yang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ada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 =0 ,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Silahkan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Klik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 “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Kirim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notifikasi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jika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tersedia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”,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maka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 system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akan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mengirim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notifikasi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sms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 &amp; email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ketika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koleksi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tersedia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.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Tw Cen MT" panose="020B0602020104020603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FD3805F-C134-4B0E-920D-519BF78CA493}"/>
              </a:ext>
            </a:extLst>
          </p:cNvPr>
          <p:cNvSpPr/>
          <p:nvPr/>
        </p:nvSpPr>
        <p:spPr>
          <a:xfrm>
            <a:off x="1234440" y="960120"/>
            <a:ext cx="2048256" cy="586687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88585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49D99A-D63A-4E31-82CE-511F945F6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2139"/>
            <a:ext cx="12192000" cy="6858000"/>
          </a:xfrm>
          <a:prstGeom prst="rect">
            <a:avLst/>
          </a:prstGeom>
        </p:spPr>
      </p:pic>
      <p:sp>
        <p:nvSpPr>
          <p:cNvPr id="89" name="Title 1">
            <a:extLst>
              <a:ext uri="{FF2B5EF4-FFF2-40B4-BE49-F238E27FC236}">
                <a16:creationId xmlns:a16="http://schemas.microsoft.com/office/drawing/2014/main" id="{0A14BDFB-EB12-4BB0-B0E0-CC5F58722E75}"/>
              </a:ext>
            </a:extLst>
          </p:cNvPr>
          <p:cNvSpPr txBox="1">
            <a:spLocks/>
          </p:cNvSpPr>
          <p:nvPr/>
        </p:nvSpPr>
        <p:spPr>
          <a:xfrm>
            <a:off x="417901" y="209059"/>
            <a:ext cx="2898045" cy="8353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</a:lstStyle>
          <a:p>
            <a:r>
              <a:rPr lang="en-US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Peminjaman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4718BAD-5CB1-438E-876C-8E90F7260B6B}"/>
              </a:ext>
            </a:extLst>
          </p:cNvPr>
          <p:cNvGrpSpPr/>
          <p:nvPr/>
        </p:nvGrpSpPr>
        <p:grpSpPr>
          <a:xfrm>
            <a:off x="2063189" y="1003203"/>
            <a:ext cx="8617379" cy="5482438"/>
            <a:chOff x="2100603" y="54770"/>
            <a:chExt cx="8746879" cy="680323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9019595-F4FC-4A05-96AE-01E6A9E1AA99}"/>
                </a:ext>
              </a:extLst>
            </p:cNvPr>
            <p:cNvGrpSpPr/>
            <p:nvPr/>
          </p:nvGrpSpPr>
          <p:grpSpPr>
            <a:xfrm>
              <a:off x="2100603" y="54770"/>
              <a:ext cx="8737297" cy="1964264"/>
              <a:chOff x="-14749" y="50685"/>
              <a:chExt cx="8737297" cy="1964264"/>
            </a:xfrm>
          </p:grpSpPr>
          <p:pic>
            <p:nvPicPr>
              <p:cNvPr id="6" name="Picture 1" descr="C:\Users\Librarian\Downloads\20170116_164411.jpg">
                <a:extLst>
                  <a:ext uri="{FF2B5EF4-FFF2-40B4-BE49-F238E27FC236}">
                    <a16:creationId xmlns:a16="http://schemas.microsoft.com/office/drawing/2014/main" id="{54B15914-490F-4584-9D79-42F1432B501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r="3571" b="8333"/>
              <a:stretch>
                <a:fillRect/>
              </a:stretch>
            </p:blipFill>
            <p:spPr bwMode="auto">
              <a:xfrm>
                <a:off x="6555249" y="163588"/>
                <a:ext cx="2167299" cy="1499586"/>
              </a:xfrm>
              <a:prstGeom prst="rect">
                <a:avLst/>
              </a:prstGeom>
              <a:noFill/>
            </p:spPr>
          </p:pic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238C07EB-2437-445B-AADE-CA09F50B33A5}"/>
                  </a:ext>
                </a:extLst>
              </p:cNvPr>
              <p:cNvGrpSpPr/>
              <p:nvPr/>
            </p:nvGrpSpPr>
            <p:grpSpPr>
              <a:xfrm>
                <a:off x="-14749" y="420639"/>
                <a:ext cx="7176405" cy="1594310"/>
                <a:chOff x="1898096" y="4720327"/>
                <a:chExt cx="4571985" cy="1056575"/>
              </a:xfrm>
            </p:grpSpPr>
            <p:pic>
              <p:nvPicPr>
                <p:cNvPr id="14" name="Untitled-1.png" descr="Untitled-1.png">
                  <a:extLst>
                    <a:ext uri="{FF2B5EF4-FFF2-40B4-BE49-F238E27FC236}">
                      <a16:creationId xmlns:a16="http://schemas.microsoft.com/office/drawing/2014/main" id="{BA5A911C-13C3-4F05-9126-085B749820DF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4"/>
                <a:srcRect r="22718"/>
                <a:stretch>
                  <a:fillRect/>
                </a:stretch>
              </p:blipFill>
              <p:spPr>
                <a:xfrm rot="481276" flipH="1">
                  <a:off x="3603165" y="4892279"/>
                  <a:ext cx="2866916" cy="884623"/>
                </a:xfrm>
                <a:prstGeom prst="rect">
                  <a:avLst/>
                </a:prstGeom>
                <a:ln w="12700">
                  <a:miter lim="400000"/>
                </a:ln>
              </p:spPr>
            </p:pic>
            <p:pic>
              <p:nvPicPr>
                <p:cNvPr id="15" name="Untitled-1.png" descr="Untitled-1.png">
                  <a:extLst>
                    <a:ext uri="{FF2B5EF4-FFF2-40B4-BE49-F238E27FC236}">
                      <a16:creationId xmlns:a16="http://schemas.microsoft.com/office/drawing/2014/main" id="{32F7B200-7699-4691-B3B9-37DEA2D831DB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4"/>
                <a:srcRect r="21742"/>
                <a:stretch>
                  <a:fillRect/>
                </a:stretch>
              </p:blipFill>
              <p:spPr>
                <a:xfrm rot="20983475">
                  <a:off x="1898096" y="4829450"/>
                  <a:ext cx="1420903" cy="884623"/>
                </a:xfrm>
                <a:prstGeom prst="rect">
                  <a:avLst/>
                </a:prstGeom>
                <a:ln w="12700">
                  <a:miter lim="400000"/>
                </a:ln>
              </p:spPr>
            </p:pic>
            <p:sp>
              <p:nvSpPr>
                <p:cNvPr id="16" name="Rectangle">
                  <a:extLst>
                    <a:ext uri="{FF2B5EF4-FFF2-40B4-BE49-F238E27FC236}">
                      <a16:creationId xmlns:a16="http://schemas.microsoft.com/office/drawing/2014/main" id="{C361E5CF-BBDA-4463-AD73-F7D13A0FA8D2}"/>
                    </a:ext>
                  </a:extLst>
                </p:cNvPr>
                <p:cNvSpPr/>
                <p:nvPr/>
              </p:nvSpPr>
              <p:spPr>
                <a:xfrm>
                  <a:off x="2470920" y="4720327"/>
                  <a:ext cx="3104735" cy="823448"/>
                </a:xfrm>
                <a:prstGeom prst="rect">
                  <a:avLst/>
                </a:prstGeom>
                <a:gradFill>
                  <a:gsLst>
                    <a:gs pos="1890">
                      <a:srgbClr val="3D8CF2"/>
                    </a:gs>
                    <a:gs pos="48412">
                      <a:srgbClr val="1FA8CF"/>
                    </a:gs>
                    <a:gs pos="98899">
                      <a:srgbClr val="00C4AC"/>
                    </a:gs>
                  </a:gsLst>
                  <a:lin ang="2089255"/>
                </a:gradFill>
                <a:ln w="12700">
                  <a:miter lim="400000"/>
                </a:ln>
              </p:spPr>
              <p:txBody>
                <a:bodyPr lIns="45719" rIns="45719" anchor="ctr"/>
                <a:lstStyle/>
                <a:p>
                  <a:endParaRPr/>
                </a:p>
              </p:txBody>
            </p:sp>
            <p:pic>
              <p:nvPicPr>
                <p:cNvPr id="17" name="TinyPPT.png" descr="TinyPPT.png">
                  <a:extLst>
                    <a:ext uri="{FF2B5EF4-FFF2-40B4-BE49-F238E27FC236}">
                      <a16:creationId xmlns:a16="http://schemas.microsoft.com/office/drawing/2014/main" id="{C0EE18A3-49B9-4631-A7D9-4E481C73C514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899235" y="4720327"/>
                  <a:ext cx="484184" cy="823448"/>
                </a:xfrm>
                <a:prstGeom prst="rect">
                  <a:avLst/>
                </a:prstGeom>
                <a:ln w="12700">
                  <a:miter lim="400000"/>
                </a:ln>
              </p:spPr>
            </p:pic>
            <p:sp>
              <p:nvSpPr>
                <p:cNvPr id="18" name="TextBox 52">
                  <a:extLst>
                    <a:ext uri="{FF2B5EF4-FFF2-40B4-BE49-F238E27FC236}">
                      <a16:creationId xmlns:a16="http://schemas.microsoft.com/office/drawing/2014/main" id="{B0BC9011-71D5-4D56-A7B3-590784C9B3D5}"/>
                    </a:ext>
                  </a:extLst>
                </p:cNvPr>
                <p:cNvSpPr txBox="1"/>
                <p:nvPr/>
              </p:nvSpPr>
              <p:spPr>
                <a:xfrm>
                  <a:off x="3381702" y="5298673"/>
                  <a:ext cx="2199068" cy="224365"/>
                </a:xfrm>
                <a:prstGeom prst="rect">
                  <a:avLst/>
                </a:prstGeom>
                <a:ln w="12700">
                  <a:miter lim="400000"/>
                </a:ln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45719" rIns="45719">
                  <a:spAutoFit/>
                </a:bodyPr>
                <a:lstStyle>
                  <a:lvl1pPr>
                    <a:defRPr sz="2100"/>
                  </a:lvl1pPr>
                </a:lstStyle>
                <a:p>
                  <a:r>
                    <a:rPr lang="en-US" sz="1600" dirty="0">
                      <a:latin typeface="Tw Cen MT" panose="020B0602020104020603" pitchFamily="34" charset="0"/>
                      <a:hlinkClick r:id="rId6">
                        <a:extLst>
                          <a:ext uri="{A12FA001-AC4F-418D-AE19-62706E023703}">
                            <ahyp:hlinkClr xmlns:ahyp="http://schemas.microsoft.com/office/drawing/2018/hyperlinkcolor" val="tx"/>
                          </a:ext>
                        </a:extLst>
                      </a:hlinkClick>
                    </a:rPr>
                    <a:t>http://openlibrary.telkomuniversity.ac.id</a:t>
                  </a:r>
                  <a:endParaRPr lang="en-US" sz="1600" dirty="0">
                    <a:latin typeface="Tw Cen MT" panose="020B0602020104020603" pitchFamily="34" charset="0"/>
                  </a:endParaRPr>
                </a:p>
              </p:txBody>
            </p:sp>
          </p:grpSp>
          <p:sp>
            <p:nvSpPr>
              <p:cNvPr id="8" name="Line">
                <a:extLst>
                  <a:ext uri="{FF2B5EF4-FFF2-40B4-BE49-F238E27FC236}">
                    <a16:creationId xmlns:a16="http://schemas.microsoft.com/office/drawing/2014/main" id="{E4E4E32B-62A9-4E77-AADE-2C33E2EFAB47}"/>
                  </a:ext>
                </a:extLst>
              </p:cNvPr>
              <p:cNvSpPr/>
              <p:nvPr/>
            </p:nvSpPr>
            <p:spPr>
              <a:xfrm>
                <a:off x="1252118" y="104093"/>
                <a:ext cx="318341" cy="7373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19" h="21567" extrusionOk="0">
                    <a:moveTo>
                      <a:pt x="93" y="11985"/>
                    </a:moveTo>
                    <a:cubicBezTo>
                      <a:pt x="-31" y="13499"/>
                      <a:pt x="-31" y="15014"/>
                      <a:pt x="93" y="16529"/>
                    </a:cubicBezTo>
                    <a:cubicBezTo>
                      <a:pt x="153" y="17261"/>
                      <a:pt x="242" y="17994"/>
                      <a:pt x="361" y="18725"/>
                    </a:cubicBezTo>
                    <a:cubicBezTo>
                      <a:pt x="614" y="19417"/>
                      <a:pt x="1470" y="20062"/>
                      <a:pt x="2802" y="20565"/>
                    </a:cubicBezTo>
                    <a:cubicBezTo>
                      <a:pt x="3522" y="20836"/>
                      <a:pt x="4368" y="21060"/>
                      <a:pt x="5312" y="21218"/>
                    </a:cubicBezTo>
                    <a:cubicBezTo>
                      <a:pt x="6973" y="21494"/>
                      <a:pt x="8818" y="21549"/>
                      <a:pt x="10618" y="21564"/>
                    </a:cubicBezTo>
                    <a:cubicBezTo>
                      <a:pt x="12498" y="21579"/>
                      <a:pt x="14412" y="21551"/>
                      <a:pt x="16170" y="21280"/>
                    </a:cubicBezTo>
                    <a:cubicBezTo>
                      <a:pt x="17631" y="21055"/>
                      <a:pt x="18870" y="20676"/>
                      <a:pt x="19756" y="20197"/>
                    </a:cubicBezTo>
                    <a:cubicBezTo>
                      <a:pt x="20692" y="19690"/>
                      <a:pt x="21194" y="19094"/>
                      <a:pt x="21200" y="18483"/>
                    </a:cubicBezTo>
                    <a:cubicBezTo>
                      <a:pt x="21337" y="17611"/>
                      <a:pt x="21429" y="16738"/>
                      <a:pt x="21476" y="15865"/>
                    </a:cubicBezTo>
                    <a:cubicBezTo>
                      <a:pt x="21569" y="14129"/>
                      <a:pt x="21485" y="12393"/>
                      <a:pt x="21476" y="10657"/>
                    </a:cubicBezTo>
                    <a:cubicBezTo>
                      <a:pt x="21466" y="8921"/>
                      <a:pt x="21531" y="7185"/>
                      <a:pt x="21476" y="5449"/>
                    </a:cubicBezTo>
                    <a:cubicBezTo>
                      <a:pt x="21444" y="4468"/>
                      <a:pt x="21375" y="3487"/>
                      <a:pt x="21267" y="2507"/>
                    </a:cubicBezTo>
                    <a:cubicBezTo>
                      <a:pt x="21400" y="2141"/>
                      <a:pt x="21219" y="1775"/>
                      <a:pt x="20767" y="1454"/>
                    </a:cubicBezTo>
                    <a:cubicBezTo>
                      <a:pt x="20322" y="1138"/>
                      <a:pt x="19628" y="876"/>
                      <a:pt x="18820" y="663"/>
                    </a:cubicBezTo>
                    <a:cubicBezTo>
                      <a:pt x="18138" y="483"/>
                      <a:pt x="17387" y="342"/>
                      <a:pt x="16591" y="242"/>
                    </a:cubicBezTo>
                    <a:cubicBezTo>
                      <a:pt x="14781" y="59"/>
                      <a:pt x="12905" y="-21"/>
                      <a:pt x="11029" y="4"/>
                    </a:cubicBezTo>
                    <a:cubicBezTo>
                      <a:pt x="9606" y="23"/>
                      <a:pt x="8193" y="103"/>
                      <a:pt x="6821" y="242"/>
                    </a:cubicBezTo>
                    <a:cubicBezTo>
                      <a:pt x="5772" y="365"/>
                      <a:pt x="4819" y="576"/>
                      <a:pt x="4036" y="858"/>
                    </a:cubicBezTo>
                    <a:cubicBezTo>
                      <a:pt x="2734" y="1328"/>
                      <a:pt x="1981" y="1962"/>
                      <a:pt x="1932" y="2629"/>
                    </a:cubicBezTo>
                    <a:cubicBezTo>
                      <a:pt x="1934" y="3428"/>
                      <a:pt x="1935" y="4227"/>
                      <a:pt x="1936" y="5026"/>
                    </a:cubicBezTo>
                    <a:cubicBezTo>
                      <a:pt x="1938" y="6621"/>
                      <a:pt x="1938" y="8216"/>
                      <a:pt x="1936" y="9811"/>
                    </a:cubicBezTo>
                  </a:path>
                </a:pathLst>
              </a:custGeom>
              <a:ln w="25400">
                <a:solidFill>
                  <a:srgbClr val="000000"/>
                </a:solidFill>
                <a:miter/>
              </a:ln>
            </p:spPr>
            <p:txBody>
              <a:bodyPr lIns="45719" rIns="45719"/>
              <a:lstStyle/>
              <a:p>
                <a:endParaRPr/>
              </a:p>
            </p:txBody>
          </p:sp>
          <p:sp>
            <p:nvSpPr>
              <p:cNvPr id="9" name="TextBox 34">
                <a:extLst>
                  <a:ext uri="{FF2B5EF4-FFF2-40B4-BE49-F238E27FC236}">
                    <a16:creationId xmlns:a16="http://schemas.microsoft.com/office/drawing/2014/main" id="{867D4E07-713B-4921-827D-549A823D2E99}"/>
                  </a:ext>
                </a:extLst>
              </p:cNvPr>
              <p:cNvSpPr txBox="1"/>
              <p:nvPr/>
            </p:nvSpPr>
            <p:spPr>
              <a:xfrm>
                <a:off x="1085088" y="785499"/>
                <a:ext cx="905901" cy="64633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lIns="45719" rIns="45719">
                <a:spAutoFit/>
              </a:bodyPr>
              <a:lstStyle>
                <a:lvl1pPr>
                  <a:defRPr sz="2700">
                    <a:latin typeface="Impact"/>
                    <a:ea typeface="Impact"/>
                    <a:cs typeface="Impact"/>
                    <a:sym typeface="Impact"/>
                  </a:defRPr>
                </a:lvl1pPr>
              </a:lstStyle>
              <a:p>
                <a:r>
                  <a:rPr sz="3600" dirty="0">
                    <a:solidFill>
                      <a:schemeClr val="bg1"/>
                    </a:solidFill>
                  </a:rPr>
                  <a:t>0</a:t>
                </a:r>
                <a:r>
                  <a:rPr lang="en-US" sz="3600" dirty="0">
                    <a:solidFill>
                      <a:schemeClr val="bg1"/>
                    </a:solidFill>
                  </a:rPr>
                  <a:t>1</a:t>
                </a:r>
                <a:endParaRPr sz="3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2012732-9354-4A01-8C45-A86ED467CAF8}"/>
                  </a:ext>
                </a:extLst>
              </p:cNvPr>
              <p:cNvSpPr/>
              <p:nvPr/>
            </p:nvSpPr>
            <p:spPr>
              <a:xfrm>
                <a:off x="2259190" y="417499"/>
                <a:ext cx="3551363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>
                    <a:latin typeface="Tw Cen MT" panose="020B0602020104020603" pitchFamily="34" charset="0"/>
                  </a:rPr>
                  <a:t>Cari </a:t>
                </a:r>
                <a:r>
                  <a:rPr lang="en-US" sz="2000" b="1" dirty="0" err="1">
                    <a:latin typeface="Tw Cen MT" panose="020B0602020104020603" pitchFamily="34" charset="0"/>
                  </a:rPr>
                  <a:t>informasi</a:t>
                </a:r>
                <a:r>
                  <a:rPr lang="en-US" sz="2000" b="1" dirty="0">
                    <a:latin typeface="Tw Cen MT" panose="020B0602020104020603" pitchFamily="34" charset="0"/>
                  </a:rPr>
                  <a:t> </a:t>
                </a:r>
                <a:r>
                  <a:rPr lang="en-US" sz="2000" b="1" dirty="0" err="1">
                    <a:latin typeface="Tw Cen MT" panose="020B0602020104020603" pitchFamily="34" charset="0"/>
                  </a:rPr>
                  <a:t>buku</a:t>
                </a:r>
                <a:r>
                  <a:rPr lang="en-US" sz="2000" b="1" dirty="0">
                    <a:latin typeface="Tw Cen MT" panose="020B0602020104020603" pitchFamily="34" charset="0"/>
                  </a:rPr>
                  <a:t> di </a:t>
                </a:r>
                <a:r>
                  <a:rPr lang="en-US" sz="2000" b="1" dirty="0" err="1">
                    <a:latin typeface="Tw Cen MT" panose="020B0602020104020603" pitchFamily="34" charset="0"/>
                  </a:rPr>
                  <a:t>katalog</a:t>
                </a:r>
                <a:r>
                  <a:rPr lang="en-US" sz="2000" b="1" dirty="0">
                    <a:latin typeface="Tw Cen MT" panose="020B0602020104020603" pitchFamily="34" charset="0"/>
                  </a:rPr>
                  <a:t>.</a:t>
                </a:r>
              </a:p>
              <a:p>
                <a:r>
                  <a:rPr lang="en-US" sz="2000" b="1" dirty="0" err="1">
                    <a:latin typeface="Tw Cen MT" panose="020B0602020104020603" pitchFamily="34" charset="0"/>
                  </a:rPr>
                  <a:t>Lakukan</a:t>
                </a:r>
                <a:r>
                  <a:rPr lang="en-US" sz="2000" b="1" dirty="0">
                    <a:latin typeface="Tw Cen MT" panose="020B0602020104020603" pitchFamily="34" charset="0"/>
                  </a:rPr>
                  <a:t> </a:t>
                </a:r>
                <a:r>
                  <a:rPr lang="en-US" sz="2000" b="1" dirty="0" err="1">
                    <a:latin typeface="Tw Cen MT" panose="020B0602020104020603" pitchFamily="34" charset="0"/>
                  </a:rPr>
                  <a:t>pencarian</a:t>
                </a:r>
                <a:r>
                  <a:rPr lang="en-US" sz="2000" b="1" dirty="0">
                    <a:latin typeface="Tw Cen MT" panose="020B0602020104020603" pitchFamily="34" charset="0"/>
                  </a:rPr>
                  <a:t> di</a:t>
                </a: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4419E4AE-0703-436F-B6A6-62D6CB0D1E5A}"/>
                  </a:ext>
                </a:extLst>
              </p:cNvPr>
              <p:cNvGrpSpPr/>
              <p:nvPr/>
            </p:nvGrpSpPr>
            <p:grpSpPr>
              <a:xfrm>
                <a:off x="6186301" y="50685"/>
                <a:ext cx="662608" cy="523220"/>
                <a:chOff x="6129067" y="-729924"/>
                <a:chExt cx="662608" cy="523220"/>
              </a:xfrm>
            </p:grpSpPr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44BE78DF-159F-40B8-A791-B84BF57FDAE3}"/>
                    </a:ext>
                  </a:extLst>
                </p:cNvPr>
                <p:cNvSpPr/>
                <p:nvPr/>
              </p:nvSpPr>
              <p:spPr>
                <a:xfrm>
                  <a:off x="6191307" y="-729924"/>
                  <a:ext cx="523220" cy="523220"/>
                </a:xfrm>
                <a:prstGeom prst="ellipse">
                  <a:avLst/>
                </a:prstGeom>
                <a:solidFill>
                  <a:srgbClr val="2F96D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F25485D4-FB19-48F9-AB07-DDA00FD42D04}"/>
                    </a:ext>
                  </a:extLst>
                </p:cNvPr>
                <p:cNvSpPr txBox="1"/>
                <p:nvPr/>
              </p:nvSpPr>
              <p:spPr>
                <a:xfrm>
                  <a:off x="6129067" y="-687690"/>
                  <a:ext cx="662608" cy="4616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b="1" dirty="0">
                      <a:solidFill>
                        <a:srgbClr val="E6E7E9"/>
                      </a:solidFill>
                      <a:latin typeface="Tw Cen MT" panose="020B0602020104020603" pitchFamily="34" charset="0"/>
                    </a:rPr>
                    <a:t>01</a:t>
                  </a:r>
                </a:p>
              </p:txBody>
            </p:sp>
          </p:grp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8A2C64D-7A21-4307-A800-324ECF213720}"/>
                </a:ext>
              </a:extLst>
            </p:cNvPr>
            <p:cNvGrpSpPr/>
            <p:nvPr/>
          </p:nvGrpSpPr>
          <p:grpSpPr>
            <a:xfrm>
              <a:off x="2123902" y="1737928"/>
              <a:ext cx="8713998" cy="1921110"/>
              <a:chOff x="8550" y="1733843"/>
              <a:chExt cx="8713998" cy="192111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BFD86A54-D173-468F-B0F7-CE22F26AE240}"/>
                  </a:ext>
                </a:extLst>
              </p:cNvPr>
              <p:cNvGrpSpPr/>
              <p:nvPr/>
            </p:nvGrpSpPr>
            <p:grpSpPr>
              <a:xfrm>
                <a:off x="8550" y="1797819"/>
                <a:ext cx="7100173" cy="1857134"/>
                <a:chOff x="6143470" y="4495644"/>
                <a:chExt cx="4571985" cy="1281258"/>
              </a:xfrm>
            </p:grpSpPr>
            <p:pic>
              <p:nvPicPr>
                <p:cNvPr id="26" name="Untitled-1.png" descr="Untitled-1.png">
                  <a:extLst>
                    <a:ext uri="{FF2B5EF4-FFF2-40B4-BE49-F238E27FC236}">
                      <a16:creationId xmlns:a16="http://schemas.microsoft.com/office/drawing/2014/main" id="{DEF37BFD-2D56-491D-8832-8A23C24DDE3A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4"/>
                <a:srcRect r="22718"/>
                <a:stretch>
                  <a:fillRect/>
                </a:stretch>
              </p:blipFill>
              <p:spPr>
                <a:xfrm rot="481276" flipH="1">
                  <a:off x="7848539" y="4892279"/>
                  <a:ext cx="2866916" cy="884623"/>
                </a:xfrm>
                <a:prstGeom prst="rect">
                  <a:avLst/>
                </a:prstGeom>
                <a:ln w="12700">
                  <a:miter lim="400000"/>
                </a:ln>
              </p:spPr>
            </p:pic>
            <p:pic>
              <p:nvPicPr>
                <p:cNvPr id="27" name="Untitled-1.png" descr="Untitled-1.png">
                  <a:extLst>
                    <a:ext uri="{FF2B5EF4-FFF2-40B4-BE49-F238E27FC236}">
                      <a16:creationId xmlns:a16="http://schemas.microsoft.com/office/drawing/2014/main" id="{517CF853-6396-437B-8E25-D7AABE1E6836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4"/>
                <a:srcRect r="21742"/>
                <a:stretch>
                  <a:fillRect/>
                </a:stretch>
              </p:blipFill>
              <p:spPr>
                <a:xfrm rot="20983475">
                  <a:off x="6143470" y="4829450"/>
                  <a:ext cx="1420903" cy="884623"/>
                </a:xfrm>
                <a:prstGeom prst="rect">
                  <a:avLst/>
                </a:prstGeom>
                <a:ln w="12700">
                  <a:miter lim="400000"/>
                </a:ln>
              </p:spPr>
            </p:pic>
            <p:sp>
              <p:nvSpPr>
                <p:cNvPr id="28" name="Rectangle">
                  <a:extLst>
                    <a:ext uri="{FF2B5EF4-FFF2-40B4-BE49-F238E27FC236}">
                      <a16:creationId xmlns:a16="http://schemas.microsoft.com/office/drawing/2014/main" id="{C95AE3B1-7E23-4826-BCBD-EFA7146B5623}"/>
                    </a:ext>
                  </a:extLst>
                </p:cNvPr>
                <p:cNvSpPr/>
                <p:nvPr/>
              </p:nvSpPr>
              <p:spPr>
                <a:xfrm>
                  <a:off x="6716294" y="4720327"/>
                  <a:ext cx="3104736" cy="823447"/>
                </a:xfrm>
                <a:prstGeom prst="rect">
                  <a:avLst/>
                </a:prstGeom>
                <a:gradFill>
                  <a:gsLst>
                    <a:gs pos="1091">
                      <a:srgbClr val="ED0500"/>
                    </a:gs>
                    <a:gs pos="56597">
                      <a:srgbClr val="F64121"/>
                    </a:gs>
                    <a:gs pos="100000">
                      <a:srgbClr val="FF7D41"/>
                    </a:gs>
                  </a:gsLst>
                  <a:lin ang="2089255"/>
                </a:gradFill>
                <a:ln w="12700">
                  <a:miter lim="400000"/>
                </a:ln>
              </p:spPr>
              <p:txBody>
                <a:bodyPr lIns="45719" rIns="45719" anchor="ctr"/>
                <a:lstStyle/>
                <a:p>
                  <a:endParaRPr/>
                </a:p>
              </p:txBody>
            </p:sp>
            <p:pic>
              <p:nvPicPr>
                <p:cNvPr id="29" name="TinyPPT.png" descr="TinyPPT.png">
                  <a:extLst>
                    <a:ext uri="{FF2B5EF4-FFF2-40B4-BE49-F238E27FC236}">
                      <a16:creationId xmlns:a16="http://schemas.microsoft.com/office/drawing/2014/main" id="{83A7C5A3-34E5-4A9E-A995-E230FD55194F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144608" y="4720327"/>
                  <a:ext cx="484184" cy="823447"/>
                </a:xfrm>
                <a:prstGeom prst="rect">
                  <a:avLst/>
                </a:prstGeom>
                <a:ln w="12700">
                  <a:miter lim="400000"/>
                </a:ln>
              </p:spPr>
            </p:pic>
            <p:sp>
              <p:nvSpPr>
                <p:cNvPr id="30" name="Line">
                  <a:extLst>
                    <a:ext uri="{FF2B5EF4-FFF2-40B4-BE49-F238E27FC236}">
                      <a16:creationId xmlns:a16="http://schemas.microsoft.com/office/drawing/2014/main" id="{55AA623E-8196-4BD7-825B-DF783E1CDFDE}"/>
                    </a:ext>
                  </a:extLst>
                </p:cNvPr>
                <p:cNvSpPr/>
                <p:nvPr/>
              </p:nvSpPr>
              <p:spPr>
                <a:xfrm>
                  <a:off x="6949968" y="4495644"/>
                  <a:ext cx="204988" cy="50867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19" h="21567" extrusionOk="0">
                      <a:moveTo>
                        <a:pt x="93" y="11985"/>
                      </a:moveTo>
                      <a:cubicBezTo>
                        <a:pt x="-31" y="13499"/>
                        <a:pt x="-31" y="15014"/>
                        <a:pt x="93" y="16529"/>
                      </a:cubicBezTo>
                      <a:cubicBezTo>
                        <a:pt x="153" y="17261"/>
                        <a:pt x="242" y="17994"/>
                        <a:pt x="361" y="18725"/>
                      </a:cubicBezTo>
                      <a:cubicBezTo>
                        <a:pt x="614" y="19417"/>
                        <a:pt x="1470" y="20062"/>
                        <a:pt x="2802" y="20565"/>
                      </a:cubicBezTo>
                      <a:cubicBezTo>
                        <a:pt x="3522" y="20836"/>
                        <a:pt x="4368" y="21060"/>
                        <a:pt x="5312" y="21218"/>
                      </a:cubicBezTo>
                      <a:cubicBezTo>
                        <a:pt x="6973" y="21494"/>
                        <a:pt x="8818" y="21549"/>
                        <a:pt x="10618" y="21564"/>
                      </a:cubicBezTo>
                      <a:cubicBezTo>
                        <a:pt x="12498" y="21579"/>
                        <a:pt x="14412" y="21551"/>
                        <a:pt x="16170" y="21280"/>
                      </a:cubicBezTo>
                      <a:cubicBezTo>
                        <a:pt x="17631" y="21055"/>
                        <a:pt x="18870" y="20676"/>
                        <a:pt x="19756" y="20197"/>
                      </a:cubicBezTo>
                      <a:cubicBezTo>
                        <a:pt x="20692" y="19690"/>
                        <a:pt x="21194" y="19094"/>
                        <a:pt x="21200" y="18483"/>
                      </a:cubicBezTo>
                      <a:cubicBezTo>
                        <a:pt x="21337" y="17611"/>
                        <a:pt x="21429" y="16738"/>
                        <a:pt x="21476" y="15865"/>
                      </a:cubicBezTo>
                      <a:cubicBezTo>
                        <a:pt x="21569" y="14129"/>
                        <a:pt x="21485" y="12393"/>
                        <a:pt x="21476" y="10657"/>
                      </a:cubicBezTo>
                      <a:cubicBezTo>
                        <a:pt x="21466" y="8921"/>
                        <a:pt x="21531" y="7185"/>
                        <a:pt x="21476" y="5449"/>
                      </a:cubicBezTo>
                      <a:cubicBezTo>
                        <a:pt x="21444" y="4468"/>
                        <a:pt x="21375" y="3487"/>
                        <a:pt x="21267" y="2507"/>
                      </a:cubicBezTo>
                      <a:cubicBezTo>
                        <a:pt x="21400" y="2141"/>
                        <a:pt x="21219" y="1775"/>
                        <a:pt x="20767" y="1454"/>
                      </a:cubicBezTo>
                      <a:cubicBezTo>
                        <a:pt x="20322" y="1138"/>
                        <a:pt x="19628" y="876"/>
                        <a:pt x="18820" y="663"/>
                      </a:cubicBezTo>
                      <a:cubicBezTo>
                        <a:pt x="18138" y="483"/>
                        <a:pt x="17387" y="342"/>
                        <a:pt x="16591" y="242"/>
                      </a:cubicBezTo>
                      <a:cubicBezTo>
                        <a:pt x="14781" y="59"/>
                        <a:pt x="12905" y="-21"/>
                        <a:pt x="11029" y="4"/>
                      </a:cubicBezTo>
                      <a:cubicBezTo>
                        <a:pt x="9606" y="23"/>
                        <a:pt x="8193" y="103"/>
                        <a:pt x="6821" y="242"/>
                      </a:cubicBezTo>
                      <a:cubicBezTo>
                        <a:pt x="5772" y="365"/>
                        <a:pt x="4819" y="576"/>
                        <a:pt x="4036" y="858"/>
                      </a:cubicBezTo>
                      <a:cubicBezTo>
                        <a:pt x="2734" y="1328"/>
                        <a:pt x="1981" y="1962"/>
                        <a:pt x="1932" y="2629"/>
                      </a:cubicBezTo>
                      <a:cubicBezTo>
                        <a:pt x="1934" y="3428"/>
                        <a:pt x="1935" y="4227"/>
                        <a:pt x="1936" y="5026"/>
                      </a:cubicBezTo>
                      <a:cubicBezTo>
                        <a:pt x="1938" y="6621"/>
                        <a:pt x="1938" y="8216"/>
                        <a:pt x="1936" y="9811"/>
                      </a:cubicBezTo>
                    </a:path>
                  </a:pathLst>
                </a:custGeom>
                <a:ln w="25400">
                  <a:solidFill>
                    <a:srgbClr val="000000"/>
                  </a:solidFill>
                  <a:miter/>
                </a:ln>
              </p:spPr>
              <p:txBody>
                <a:bodyPr lIns="45719" rIns="45719"/>
                <a:lstStyle/>
                <a:p>
                  <a:endParaRPr/>
                </a:p>
              </p:txBody>
            </p:sp>
            <p:sp>
              <p:nvSpPr>
                <p:cNvPr id="31" name="TextBox 34">
                  <a:extLst>
                    <a:ext uri="{FF2B5EF4-FFF2-40B4-BE49-F238E27FC236}">
                      <a16:creationId xmlns:a16="http://schemas.microsoft.com/office/drawing/2014/main" id="{1AFD1A0A-5286-4F5F-8614-0F6C86CAA72E}"/>
                    </a:ext>
                  </a:extLst>
                </p:cNvPr>
                <p:cNvSpPr txBox="1"/>
                <p:nvPr/>
              </p:nvSpPr>
              <p:spPr>
                <a:xfrm>
                  <a:off x="6842413" y="4965754"/>
                  <a:ext cx="583333" cy="445911"/>
                </a:xfrm>
                <a:prstGeom prst="rect">
                  <a:avLst/>
                </a:prstGeom>
                <a:ln w="12700">
                  <a:miter lim="400000"/>
                </a:ln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lIns="45719" rIns="45719">
                  <a:spAutoFit/>
                </a:bodyPr>
                <a:lstStyle>
                  <a:lvl1pPr>
                    <a:defRPr sz="2700">
                      <a:latin typeface="Impact"/>
                      <a:ea typeface="Impact"/>
                      <a:cs typeface="Impact"/>
                      <a:sym typeface="Impact"/>
                    </a:defRPr>
                  </a:lvl1pPr>
                </a:lstStyle>
                <a:p>
                  <a:r>
                    <a:rPr sz="3600" dirty="0">
                      <a:solidFill>
                        <a:schemeClr val="bg1"/>
                      </a:solidFill>
                    </a:rPr>
                    <a:t>0</a:t>
                  </a:r>
                  <a:r>
                    <a:rPr lang="en-US" sz="3600" dirty="0">
                      <a:solidFill>
                        <a:schemeClr val="bg1"/>
                      </a:solidFill>
                    </a:rPr>
                    <a:t>2</a:t>
                  </a:r>
                  <a:endParaRPr sz="36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" name="TextBox 52">
                  <a:extLst>
                    <a:ext uri="{FF2B5EF4-FFF2-40B4-BE49-F238E27FC236}">
                      <a16:creationId xmlns:a16="http://schemas.microsoft.com/office/drawing/2014/main" id="{9176D221-FE7B-4B4E-B0E7-53E0DB88E86D}"/>
                    </a:ext>
                  </a:extLst>
                </p:cNvPr>
                <p:cNvSpPr txBox="1"/>
                <p:nvPr/>
              </p:nvSpPr>
              <p:spPr>
                <a:xfrm>
                  <a:off x="7626174" y="4981678"/>
                  <a:ext cx="1408142" cy="318508"/>
                </a:xfrm>
                <a:prstGeom prst="rect">
                  <a:avLst/>
                </a:prstGeom>
                <a:ln w="12700">
                  <a:miter lim="400000"/>
                </a:ln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45719" rIns="45719">
                  <a:spAutoFit/>
                </a:bodyPr>
                <a:lstStyle>
                  <a:lvl1pPr>
                    <a:defRPr sz="2100"/>
                  </a:lvl1pPr>
                </a:lstStyle>
                <a:p>
                  <a:r>
                    <a:rPr lang="en-US" sz="2400" b="1" dirty="0">
                      <a:latin typeface="Tw Cen MT" panose="020B0602020104020603" pitchFamily="34" charset="0"/>
                    </a:rPr>
                    <a:t>Cari </a:t>
                  </a:r>
                  <a:r>
                    <a:rPr lang="en-US" sz="2400" b="1" dirty="0" err="1">
                      <a:latin typeface="Tw Cen MT" panose="020B0602020104020603" pitchFamily="34" charset="0"/>
                    </a:rPr>
                    <a:t>buku</a:t>
                  </a:r>
                  <a:r>
                    <a:rPr lang="en-US" sz="2400" b="1" dirty="0">
                      <a:latin typeface="Tw Cen MT" panose="020B0602020104020603" pitchFamily="34" charset="0"/>
                    </a:rPr>
                    <a:t> di </a:t>
                  </a:r>
                  <a:r>
                    <a:rPr lang="en-US" sz="2400" b="1" dirty="0" err="1">
                      <a:latin typeface="Tw Cen MT" panose="020B0602020104020603" pitchFamily="34" charset="0"/>
                    </a:rPr>
                    <a:t>rak</a:t>
                  </a:r>
                  <a:endParaRPr lang="en-US" sz="2400" b="1" dirty="0">
                    <a:latin typeface="Tw Cen MT" panose="020B0602020104020603" pitchFamily="34" charset="0"/>
                  </a:endParaRPr>
                </a:p>
              </p:txBody>
            </p:sp>
          </p:grpSp>
          <p:pic>
            <p:nvPicPr>
              <p:cNvPr id="21" name="Picture 1" descr="C:\Users\Librarian\Downloads\20170130_110402.jpg">
                <a:extLst>
                  <a:ext uri="{FF2B5EF4-FFF2-40B4-BE49-F238E27FC236}">
                    <a16:creationId xmlns:a16="http://schemas.microsoft.com/office/drawing/2014/main" id="{A371527E-7A27-4963-9F7C-D7F18A0BBF1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l="12209"/>
              <a:stretch>
                <a:fillRect/>
              </a:stretch>
            </p:blipFill>
            <p:spPr bwMode="auto">
              <a:xfrm>
                <a:off x="6513266" y="1929519"/>
                <a:ext cx="2209282" cy="1484734"/>
              </a:xfrm>
              <a:prstGeom prst="rect">
                <a:avLst/>
              </a:prstGeom>
              <a:noFill/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09EDBC9B-3B46-445F-8DC0-2D4BA00FFB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34415" y="2287633"/>
                <a:ext cx="705625" cy="940833"/>
              </a:xfrm>
              <a:prstGeom prst="rect">
                <a:avLst/>
              </a:prstGeom>
            </p:spPr>
          </p:pic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2A27D6EC-0F69-4BFA-929A-BD322030105A}"/>
                  </a:ext>
                </a:extLst>
              </p:cNvPr>
              <p:cNvGrpSpPr/>
              <p:nvPr/>
            </p:nvGrpSpPr>
            <p:grpSpPr>
              <a:xfrm>
                <a:off x="6144318" y="1733843"/>
                <a:ext cx="662608" cy="523220"/>
                <a:chOff x="5514302" y="-759975"/>
                <a:chExt cx="662608" cy="523220"/>
              </a:xfrm>
            </p:grpSpPr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6CEE3C42-F976-4057-8845-D5BDD337C7E6}"/>
                    </a:ext>
                  </a:extLst>
                </p:cNvPr>
                <p:cNvSpPr/>
                <p:nvPr/>
              </p:nvSpPr>
              <p:spPr>
                <a:xfrm>
                  <a:off x="5574499" y="-759975"/>
                  <a:ext cx="523220" cy="523220"/>
                </a:xfrm>
                <a:prstGeom prst="ellipse">
                  <a:avLst/>
                </a:prstGeom>
                <a:solidFill>
                  <a:srgbClr val="E11C0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9A053291-5AC5-4743-A9F0-962033DF740E}"/>
                    </a:ext>
                  </a:extLst>
                </p:cNvPr>
                <p:cNvSpPr txBox="1"/>
                <p:nvPr/>
              </p:nvSpPr>
              <p:spPr>
                <a:xfrm>
                  <a:off x="5514302" y="-755179"/>
                  <a:ext cx="662608" cy="4616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b="1" dirty="0">
                      <a:solidFill>
                        <a:srgbClr val="E6E7E9"/>
                      </a:solidFill>
                      <a:latin typeface="Tw Cen MT" panose="020B0602020104020603" pitchFamily="34" charset="0"/>
                    </a:rPr>
                    <a:t>02</a:t>
                  </a:r>
                </a:p>
              </p:txBody>
            </p:sp>
          </p:grp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2C988CAB-3132-483B-8FB4-C1B4CCEFF82C}"/>
                </a:ext>
              </a:extLst>
            </p:cNvPr>
            <p:cNvGrpSpPr/>
            <p:nvPr/>
          </p:nvGrpSpPr>
          <p:grpSpPr>
            <a:xfrm>
              <a:off x="2200685" y="4967047"/>
              <a:ext cx="8646797" cy="1890953"/>
              <a:chOff x="85333" y="4962962"/>
              <a:chExt cx="8646797" cy="1890953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7F1A969B-813B-490A-8003-E5FC5C4CD90F}"/>
                  </a:ext>
                </a:extLst>
              </p:cNvPr>
              <p:cNvGrpSpPr/>
              <p:nvPr/>
            </p:nvGrpSpPr>
            <p:grpSpPr>
              <a:xfrm>
                <a:off x="85333" y="4962962"/>
                <a:ext cx="7091072" cy="1890953"/>
                <a:chOff x="1903675" y="2046473"/>
                <a:chExt cx="4571985" cy="1281258"/>
              </a:xfrm>
            </p:grpSpPr>
            <p:pic>
              <p:nvPicPr>
                <p:cNvPr id="39" name="Untitled-1.png" descr="Untitled-1.png">
                  <a:extLst>
                    <a:ext uri="{FF2B5EF4-FFF2-40B4-BE49-F238E27FC236}">
                      <a16:creationId xmlns:a16="http://schemas.microsoft.com/office/drawing/2014/main" id="{27BF1272-1B29-40A9-8423-E3AEB50F3506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4"/>
                <a:srcRect r="22718"/>
                <a:stretch>
                  <a:fillRect/>
                </a:stretch>
              </p:blipFill>
              <p:spPr>
                <a:xfrm rot="481276" flipH="1">
                  <a:off x="3608744" y="2443108"/>
                  <a:ext cx="2866916" cy="884623"/>
                </a:xfrm>
                <a:prstGeom prst="rect">
                  <a:avLst/>
                </a:prstGeom>
                <a:ln w="12700">
                  <a:miter lim="400000"/>
                </a:ln>
              </p:spPr>
            </p:pic>
            <p:pic>
              <p:nvPicPr>
                <p:cNvPr id="40" name="Untitled-1.png" descr="Untitled-1.png">
                  <a:extLst>
                    <a:ext uri="{FF2B5EF4-FFF2-40B4-BE49-F238E27FC236}">
                      <a16:creationId xmlns:a16="http://schemas.microsoft.com/office/drawing/2014/main" id="{CFD2EF0C-3ED0-49FC-A72E-45F3D4CE8F49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4"/>
                <a:srcRect r="21742"/>
                <a:stretch>
                  <a:fillRect/>
                </a:stretch>
              </p:blipFill>
              <p:spPr>
                <a:xfrm rot="20983475">
                  <a:off x="1903675" y="2380279"/>
                  <a:ext cx="1420903" cy="884623"/>
                </a:xfrm>
                <a:prstGeom prst="rect">
                  <a:avLst/>
                </a:prstGeom>
                <a:ln w="12700">
                  <a:miter lim="400000"/>
                </a:ln>
              </p:spPr>
            </p:pic>
            <p:sp>
              <p:nvSpPr>
                <p:cNvPr id="41" name="Rectangle">
                  <a:extLst>
                    <a:ext uri="{FF2B5EF4-FFF2-40B4-BE49-F238E27FC236}">
                      <a16:creationId xmlns:a16="http://schemas.microsoft.com/office/drawing/2014/main" id="{AAFE72B1-054F-4936-8A2D-523676B3DDAA}"/>
                    </a:ext>
                  </a:extLst>
                </p:cNvPr>
                <p:cNvSpPr/>
                <p:nvPr/>
              </p:nvSpPr>
              <p:spPr>
                <a:xfrm>
                  <a:off x="2476499" y="2271156"/>
                  <a:ext cx="3104735" cy="823447"/>
                </a:xfrm>
                <a:prstGeom prst="rect">
                  <a:avLst/>
                </a:prstGeom>
                <a:gradFill>
                  <a:gsLst>
                    <a:gs pos="1890">
                      <a:srgbClr val="FF2A70"/>
                    </a:gs>
                    <a:gs pos="64135">
                      <a:srgbClr val="E1359B"/>
                    </a:gs>
                    <a:gs pos="98899">
                      <a:srgbClr val="C23FC6"/>
                    </a:gs>
                  </a:gsLst>
                  <a:lin ang="2089255"/>
                </a:gradFill>
                <a:ln w="12700">
                  <a:miter lim="400000"/>
                </a:ln>
              </p:spPr>
              <p:txBody>
                <a:bodyPr lIns="45719" rIns="45719" anchor="ctr"/>
                <a:lstStyle/>
                <a:p>
                  <a:endParaRPr/>
                </a:p>
              </p:txBody>
            </p:sp>
            <p:pic>
              <p:nvPicPr>
                <p:cNvPr id="42" name="TinyPPT.png" descr="TinyPPT.png">
                  <a:extLst>
                    <a:ext uri="{FF2B5EF4-FFF2-40B4-BE49-F238E27FC236}">
                      <a16:creationId xmlns:a16="http://schemas.microsoft.com/office/drawing/2014/main" id="{C8221248-AEAC-417F-9CDE-F24491B5DACA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904813" y="2271156"/>
                  <a:ext cx="484184" cy="823447"/>
                </a:xfrm>
                <a:prstGeom prst="rect">
                  <a:avLst/>
                </a:prstGeom>
                <a:ln w="12700">
                  <a:miter lim="400000"/>
                </a:ln>
              </p:spPr>
            </p:pic>
            <p:sp>
              <p:nvSpPr>
                <p:cNvPr id="43" name="Line">
                  <a:extLst>
                    <a:ext uri="{FF2B5EF4-FFF2-40B4-BE49-F238E27FC236}">
                      <a16:creationId xmlns:a16="http://schemas.microsoft.com/office/drawing/2014/main" id="{7B611F36-BBBB-46E6-889E-79875FFFA969}"/>
                    </a:ext>
                  </a:extLst>
                </p:cNvPr>
                <p:cNvSpPr/>
                <p:nvPr/>
              </p:nvSpPr>
              <p:spPr>
                <a:xfrm>
                  <a:off x="2710172" y="2046473"/>
                  <a:ext cx="204989" cy="50867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19" h="21567" extrusionOk="0">
                      <a:moveTo>
                        <a:pt x="93" y="11985"/>
                      </a:moveTo>
                      <a:cubicBezTo>
                        <a:pt x="-31" y="13499"/>
                        <a:pt x="-31" y="15014"/>
                        <a:pt x="93" y="16529"/>
                      </a:cubicBezTo>
                      <a:cubicBezTo>
                        <a:pt x="153" y="17261"/>
                        <a:pt x="242" y="17994"/>
                        <a:pt x="361" y="18725"/>
                      </a:cubicBezTo>
                      <a:cubicBezTo>
                        <a:pt x="614" y="19417"/>
                        <a:pt x="1470" y="20062"/>
                        <a:pt x="2802" y="20565"/>
                      </a:cubicBezTo>
                      <a:cubicBezTo>
                        <a:pt x="3522" y="20836"/>
                        <a:pt x="4368" y="21060"/>
                        <a:pt x="5312" y="21218"/>
                      </a:cubicBezTo>
                      <a:cubicBezTo>
                        <a:pt x="6973" y="21494"/>
                        <a:pt x="8818" y="21549"/>
                        <a:pt x="10618" y="21564"/>
                      </a:cubicBezTo>
                      <a:cubicBezTo>
                        <a:pt x="12498" y="21579"/>
                        <a:pt x="14412" y="21551"/>
                        <a:pt x="16170" y="21280"/>
                      </a:cubicBezTo>
                      <a:cubicBezTo>
                        <a:pt x="17631" y="21055"/>
                        <a:pt x="18870" y="20676"/>
                        <a:pt x="19756" y="20197"/>
                      </a:cubicBezTo>
                      <a:cubicBezTo>
                        <a:pt x="20692" y="19690"/>
                        <a:pt x="21194" y="19094"/>
                        <a:pt x="21200" y="18483"/>
                      </a:cubicBezTo>
                      <a:cubicBezTo>
                        <a:pt x="21337" y="17611"/>
                        <a:pt x="21429" y="16738"/>
                        <a:pt x="21476" y="15865"/>
                      </a:cubicBezTo>
                      <a:cubicBezTo>
                        <a:pt x="21569" y="14129"/>
                        <a:pt x="21485" y="12393"/>
                        <a:pt x="21476" y="10657"/>
                      </a:cubicBezTo>
                      <a:cubicBezTo>
                        <a:pt x="21466" y="8921"/>
                        <a:pt x="21531" y="7185"/>
                        <a:pt x="21476" y="5449"/>
                      </a:cubicBezTo>
                      <a:cubicBezTo>
                        <a:pt x="21444" y="4468"/>
                        <a:pt x="21375" y="3487"/>
                        <a:pt x="21267" y="2507"/>
                      </a:cubicBezTo>
                      <a:cubicBezTo>
                        <a:pt x="21400" y="2141"/>
                        <a:pt x="21219" y="1775"/>
                        <a:pt x="20767" y="1454"/>
                      </a:cubicBezTo>
                      <a:cubicBezTo>
                        <a:pt x="20322" y="1138"/>
                        <a:pt x="19628" y="876"/>
                        <a:pt x="18820" y="663"/>
                      </a:cubicBezTo>
                      <a:cubicBezTo>
                        <a:pt x="18138" y="483"/>
                        <a:pt x="17387" y="342"/>
                        <a:pt x="16591" y="242"/>
                      </a:cubicBezTo>
                      <a:cubicBezTo>
                        <a:pt x="14781" y="59"/>
                        <a:pt x="12905" y="-21"/>
                        <a:pt x="11029" y="4"/>
                      </a:cubicBezTo>
                      <a:cubicBezTo>
                        <a:pt x="9606" y="23"/>
                        <a:pt x="8193" y="103"/>
                        <a:pt x="6821" y="242"/>
                      </a:cubicBezTo>
                      <a:cubicBezTo>
                        <a:pt x="5772" y="365"/>
                        <a:pt x="4819" y="576"/>
                        <a:pt x="4036" y="858"/>
                      </a:cubicBezTo>
                      <a:cubicBezTo>
                        <a:pt x="2734" y="1328"/>
                        <a:pt x="1981" y="1962"/>
                        <a:pt x="1932" y="2629"/>
                      </a:cubicBezTo>
                      <a:cubicBezTo>
                        <a:pt x="1934" y="3428"/>
                        <a:pt x="1935" y="4227"/>
                        <a:pt x="1936" y="5026"/>
                      </a:cubicBezTo>
                      <a:cubicBezTo>
                        <a:pt x="1938" y="6621"/>
                        <a:pt x="1938" y="8216"/>
                        <a:pt x="1936" y="9811"/>
                      </a:cubicBezTo>
                    </a:path>
                  </a:pathLst>
                </a:custGeom>
                <a:ln w="25400">
                  <a:solidFill>
                    <a:srgbClr val="000000"/>
                  </a:solidFill>
                  <a:miter/>
                </a:ln>
              </p:spPr>
              <p:txBody>
                <a:bodyPr lIns="45719" rIns="45719"/>
                <a:lstStyle/>
                <a:p>
                  <a:endParaRPr/>
                </a:p>
              </p:txBody>
            </p:sp>
            <p:sp>
              <p:nvSpPr>
                <p:cNvPr id="44" name="TextBox 34">
                  <a:extLst>
                    <a:ext uri="{FF2B5EF4-FFF2-40B4-BE49-F238E27FC236}">
                      <a16:creationId xmlns:a16="http://schemas.microsoft.com/office/drawing/2014/main" id="{34F45F4A-29C8-4103-94ED-4781C08E3BDB}"/>
                    </a:ext>
                  </a:extLst>
                </p:cNvPr>
                <p:cNvSpPr txBox="1"/>
                <p:nvPr/>
              </p:nvSpPr>
              <p:spPr>
                <a:xfrm>
                  <a:off x="2602618" y="2515674"/>
                  <a:ext cx="583333" cy="437936"/>
                </a:xfrm>
                <a:prstGeom prst="rect">
                  <a:avLst/>
                </a:prstGeom>
                <a:ln w="12700">
                  <a:miter lim="400000"/>
                </a:ln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lIns="45719" rIns="45719">
                  <a:spAutoFit/>
                </a:bodyPr>
                <a:lstStyle>
                  <a:lvl1pPr>
                    <a:defRPr sz="2700">
                      <a:latin typeface="Impact"/>
                      <a:ea typeface="Impact"/>
                      <a:cs typeface="Impact"/>
                      <a:sym typeface="Impact"/>
                    </a:defRPr>
                  </a:lvl1pPr>
                </a:lstStyle>
                <a:p>
                  <a:r>
                    <a:rPr sz="3600" dirty="0">
                      <a:solidFill>
                        <a:schemeClr val="bg1"/>
                      </a:solidFill>
                    </a:rPr>
                    <a:t>0</a:t>
                  </a:r>
                  <a:r>
                    <a:rPr lang="en-US" sz="3600" dirty="0">
                      <a:solidFill>
                        <a:schemeClr val="bg1"/>
                      </a:solidFill>
                    </a:rPr>
                    <a:t>4</a:t>
                  </a:r>
                  <a:endParaRPr sz="36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5" name="TextBox 52">
                  <a:extLst>
                    <a:ext uri="{FF2B5EF4-FFF2-40B4-BE49-F238E27FC236}">
                      <a16:creationId xmlns:a16="http://schemas.microsoft.com/office/drawing/2014/main" id="{B309A084-3F2F-40CB-9858-4D7DBB57B79D}"/>
                    </a:ext>
                  </a:extLst>
                </p:cNvPr>
                <p:cNvSpPr txBox="1"/>
                <p:nvPr/>
              </p:nvSpPr>
              <p:spPr>
                <a:xfrm>
                  <a:off x="3397772" y="2401349"/>
                  <a:ext cx="2185545" cy="698710"/>
                </a:xfrm>
                <a:prstGeom prst="rect">
                  <a:avLst/>
                </a:prstGeom>
                <a:ln w="12700">
                  <a:miter lim="400000"/>
                </a:ln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45719" rIns="45719">
                  <a:spAutoFit/>
                </a:bodyPr>
                <a:lstStyle>
                  <a:lvl1pPr>
                    <a:defRPr sz="2100"/>
                  </a:lvl1pPr>
                </a:lstStyle>
                <a:p>
                  <a:r>
                    <a:rPr lang="en-US" sz="2400" b="1" dirty="0" err="1">
                      <a:solidFill>
                        <a:prstClr val="black"/>
                      </a:solidFill>
                      <a:latin typeface="Tw Cen MT" panose="020B0602020104020603" pitchFamily="34" charset="0"/>
                    </a:rPr>
                    <a:t>Melalui</a:t>
                  </a:r>
                  <a:r>
                    <a:rPr lang="en-US" sz="2400" b="1" dirty="0">
                      <a:solidFill>
                        <a:prstClr val="black"/>
                      </a:solidFill>
                      <a:latin typeface="Tw Cen MT" panose="020B0602020104020603" pitchFamily="34" charset="0"/>
                    </a:rPr>
                    <a:t>  </a:t>
                  </a:r>
                  <a:r>
                    <a:rPr lang="en-US" sz="2400" b="1" i="1" dirty="0">
                      <a:solidFill>
                        <a:prstClr val="black"/>
                      </a:solidFill>
                      <a:latin typeface="Tw Cen MT" panose="020B0602020104020603" pitchFamily="34" charset="0"/>
                    </a:rPr>
                    <a:t>self service machine</a:t>
                  </a:r>
                  <a:endParaRPr b="1" i="1" dirty="0">
                    <a:latin typeface="Tw Cen MT" panose="020B0602020104020603" pitchFamily="34" charset="0"/>
                  </a:endParaRPr>
                </a:p>
              </p:txBody>
            </p:sp>
          </p:grpSp>
          <p:pic>
            <p:nvPicPr>
              <p:cNvPr id="35" name="Picture 5" descr="C:\Users\Openlibrary-Okti\Desktop\mesin rfid.jpg">
                <a:extLst>
                  <a:ext uri="{FF2B5EF4-FFF2-40B4-BE49-F238E27FC236}">
                    <a16:creationId xmlns:a16="http://schemas.microsoft.com/office/drawing/2014/main" id="{440FF331-71BE-4CD3-BC11-D998EC4452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73857" y="5167268"/>
                <a:ext cx="2258273" cy="149602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368893EC-9ABB-467D-AC53-4CDFD51A2770}"/>
                  </a:ext>
                </a:extLst>
              </p:cNvPr>
              <p:cNvGrpSpPr/>
              <p:nvPr/>
            </p:nvGrpSpPr>
            <p:grpSpPr>
              <a:xfrm>
                <a:off x="6160767" y="5041047"/>
                <a:ext cx="662608" cy="523220"/>
                <a:chOff x="5152265" y="-768620"/>
                <a:chExt cx="662608" cy="523220"/>
              </a:xfrm>
            </p:grpSpPr>
            <p:sp>
              <p:nvSpPr>
                <p:cNvPr id="37" name="Oval 36">
                  <a:extLst>
                    <a:ext uri="{FF2B5EF4-FFF2-40B4-BE49-F238E27FC236}">
                      <a16:creationId xmlns:a16="http://schemas.microsoft.com/office/drawing/2014/main" id="{2E7E86AE-1A57-4D75-8326-3C30CA0E8D4A}"/>
                    </a:ext>
                  </a:extLst>
                </p:cNvPr>
                <p:cNvSpPr/>
                <p:nvPr/>
              </p:nvSpPr>
              <p:spPr>
                <a:xfrm>
                  <a:off x="5220850" y="-768620"/>
                  <a:ext cx="523220" cy="523220"/>
                </a:xfrm>
                <a:prstGeom prst="ellipse">
                  <a:avLst/>
                </a:prstGeom>
                <a:solidFill>
                  <a:srgbClr val="E12A7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3B351804-29E0-4E8B-A356-AE977881D520}"/>
                    </a:ext>
                  </a:extLst>
                </p:cNvPr>
                <p:cNvSpPr txBox="1"/>
                <p:nvPr/>
              </p:nvSpPr>
              <p:spPr>
                <a:xfrm>
                  <a:off x="5152265" y="-735453"/>
                  <a:ext cx="662608" cy="4616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b="1" dirty="0">
                      <a:solidFill>
                        <a:srgbClr val="E6E7E9"/>
                      </a:solidFill>
                      <a:latin typeface="Tw Cen MT" panose="020B0602020104020603" pitchFamily="34" charset="0"/>
                    </a:rPr>
                    <a:t>04</a:t>
                  </a:r>
                </a:p>
              </p:txBody>
            </p:sp>
          </p:grp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EAE4AD45-B13C-49D2-9001-786200177194}"/>
                </a:ext>
              </a:extLst>
            </p:cNvPr>
            <p:cNvGrpSpPr/>
            <p:nvPr/>
          </p:nvGrpSpPr>
          <p:grpSpPr>
            <a:xfrm>
              <a:off x="2160529" y="3371391"/>
              <a:ext cx="8686953" cy="1950566"/>
              <a:chOff x="45177" y="3367306"/>
              <a:chExt cx="8686953" cy="1950566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11E2D08F-9A48-41E7-B9DD-DAAE89B61A88}"/>
                  </a:ext>
                </a:extLst>
              </p:cNvPr>
              <p:cNvGrpSpPr/>
              <p:nvPr/>
            </p:nvGrpSpPr>
            <p:grpSpPr>
              <a:xfrm>
                <a:off x="45177" y="3367306"/>
                <a:ext cx="7131228" cy="1950566"/>
                <a:chOff x="6154628" y="3271058"/>
                <a:chExt cx="4571984" cy="1281259"/>
              </a:xfrm>
            </p:grpSpPr>
            <p:pic>
              <p:nvPicPr>
                <p:cNvPr id="52" name="Untitled-1.png" descr="Untitled-1.png">
                  <a:extLst>
                    <a:ext uri="{FF2B5EF4-FFF2-40B4-BE49-F238E27FC236}">
                      <a16:creationId xmlns:a16="http://schemas.microsoft.com/office/drawing/2014/main" id="{A63B0719-21D7-489E-9473-5F8FA5A9C965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4"/>
                <a:srcRect r="22718"/>
                <a:stretch>
                  <a:fillRect/>
                </a:stretch>
              </p:blipFill>
              <p:spPr>
                <a:xfrm rot="481276" flipH="1">
                  <a:off x="7859696" y="3667693"/>
                  <a:ext cx="2866916" cy="884624"/>
                </a:xfrm>
                <a:prstGeom prst="rect">
                  <a:avLst/>
                </a:prstGeom>
                <a:ln w="12700">
                  <a:miter lim="400000"/>
                </a:ln>
              </p:spPr>
            </p:pic>
            <p:pic>
              <p:nvPicPr>
                <p:cNvPr id="53" name="Untitled-1.png" descr="Untitled-1.png">
                  <a:extLst>
                    <a:ext uri="{FF2B5EF4-FFF2-40B4-BE49-F238E27FC236}">
                      <a16:creationId xmlns:a16="http://schemas.microsoft.com/office/drawing/2014/main" id="{6080C5CB-E364-481C-B4FE-C3C4050FF033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4"/>
                <a:srcRect r="21742"/>
                <a:stretch>
                  <a:fillRect/>
                </a:stretch>
              </p:blipFill>
              <p:spPr>
                <a:xfrm rot="20983475">
                  <a:off x="6154628" y="3604864"/>
                  <a:ext cx="1420903" cy="884623"/>
                </a:xfrm>
                <a:prstGeom prst="rect">
                  <a:avLst/>
                </a:prstGeom>
                <a:ln w="12700">
                  <a:miter lim="400000"/>
                </a:ln>
              </p:spPr>
            </p:pic>
            <p:sp>
              <p:nvSpPr>
                <p:cNvPr id="54" name="Rectangle">
                  <a:extLst>
                    <a:ext uri="{FF2B5EF4-FFF2-40B4-BE49-F238E27FC236}">
                      <a16:creationId xmlns:a16="http://schemas.microsoft.com/office/drawing/2014/main" id="{815B931A-6C74-44D3-B8E4-DCD5760636CF}"/>
                    </a:ext>
                  </a:extLst>
                </p:cNvPr>
                <p:cNvSpPr/>
                <p:nvPr/>
              </p:nvSpPr>
              <p:spPr>
                <a:xfrm>
                  <a:off x="6727452" y="3495742"/>
                  <a:ext cx="3104735" cy="823447"/>
                </a:xfrm>
                <a:prstGeom prst="rect">
                  <a:avLst/>
                </a:prstGeom>
                <a:gradFill>
                  <a:gsLst>
                    <a:gs pos="2419">
                      <a:srgbClr val="337C7A"/>
                    </a:gs>
                    <a:gs pos="29316">
                      <a:srgbClr val="19989A"/>
                    </a:gs>
                    <a:gs pos="100000">
                      <a:srgbClr val="00B4B9"/>
                    </a:gs>
                  </a:gsLst>
                  <a:lin ang="2089255"/>
                </a:gradFill>
                <a:ln w="12700">
                  <a:miter lim="400000"/>
                </a:ln>
              </p:spPr>
              <p:txBody>
                <a:bodyPr lIns="45719" rIns="45719" anchor="ctr"/>
                <a:lstStyle/>
                <a:p>
                  <a:endParaRPr/>
                </a:p>
              </p:txBody>
            </p:sp>
            <p:pic>
              <p:nvPicPr>
                <p:cNvPr id="55" name="TinyPPT.png" descr="TinyPPT.png">
                  <a:extLst>
                    <a:ext uri="{FF2B5EF4-FFF2-40B4-BE49-F238E27FC236}">
                      <a16:creationId xmlns:a16="http://schemas.microsoft.com/office/drawing/2014/main" id="{0A51E3A0-3455-4892-AD64-9FEA7DF72B27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155766" y="3495742"/>
                  <a:ext cx="484184" cy="823447"/>
                </a:xfrm>
                <a:prstGeom prst="rect">
                  <a:avLst/>
                </a:prstGeom>
                <a:ln w="12700">
                  <a:miter lim="400000"/>
                </a:ln>
              </p:spPr>
            </p:pic>
            <p:sp>
              <p:nvSpPr>
                <p:cNvPr id="56" name="Line">
                  <a:extLst>
                    <a:ext uri="{FF2B5EF4-FFF2-40B4-BE49-F238E27FC236}">
                      <a16:creationId xmlns:a16="http://schemas.microsoft.com/office/drawing/2014/main" id="{48AF54B6-1DB2-4ABB-A4E3-949D78544544}"/>
                    </a:ext>
                  </a:extLst>
                </p:cNvPr>
                <p:cNvSpPr/>
                <p:nvPr/>
              </p:nvSpPr>
              <p:spPr>
                <a:xfrm>
                  <a:off x="6961125" y="3271058"/>
                  <a:ext cx="204988" cy="50867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19" h="21567" extrusionOk="0">
                      <a:moveTo>
                        <a:pt x="93" y="11985"/>
                      </a:moveTo>
                      <a:cubicBezTo>
                        <a:pt x="-31" y="13499"/>
                        <a:pt x="-31" y="15014"/>
                        <a:pt x="93" y="16529"/>
                      </a:cubicBezTo>
                      <a:cubicBezTo>
                        <a:pt x="153" y="17261"/>
                        <a:pt x="242" y="17994"/>
                        <a:pt x="361" y="18725"/>
                      </a:cubicBezTo>
                      <a:cubicBezTo>
                        <a:pt x="614" y="19417"/>
                        <a:pt x="1470" y="20062"/>
                        <a:pt x="2802" y="20565"/>
                      </a:cubicBezTo>
                      <a:cubicBezTo>
                        <a:pt x="3522" y="20836"/>
                        <a:pt x="4368" y="21060"/>
                        <a:pt x="5312" y="21218"/>
                      </a:cubicBezTo>
                      <a:cubicBezTo>
                        <a:pt x="6973" y="21494"/>
                        <a:pt x="8818" y="21549"/>
                        <a:pt x="10618" y="21564"/>
                      </a:cubicBezTo>
                      <a:cubicBezTo>
                        <a:pt x="12498" y="21579"/>
                        <a:pt x="14412" y="21551"/>
                        <a:pt x="16170" y="21280"/>
                      </a:cubicBezTo>
                      <a:cubicBezTo>
                        <a:pt x="17631" y="21055"/>
                        <a:pt x="18870" y="20676"/>
                        <a:pt x="19756" y="20197"/>
                      </a:cubicBezTo>
                      <a:cubicBezTo>
                        <a:pt x="20692" y="19690"/>
                        <a:pt x="21194" y="19094"/>
                        <a:pt x="21200" y="18483"/>
                      </a:cubicBezTo>
                      <a:cubicBezTo>
                        <a:pt x="21337" y="17611"/>
                        <a:pt x="21429" y="16738"/>
                        <a:pt x="21476" y="15865"/>
                      </a:cubicBezTo>
                      <a:cubicBezTo>
                        <a:pt x="21569" y="14129"/>
                        <a:pt x="21485" y="12393"/>
                        <a:pt x="21476" y="10657"/>
                      </a:cubicBezTo>
                      <a:cubicBezTo>
                        <a:pt x="21466" y="8921"/>
                        <a:pt x="21531" y="7185"/>
                        <a:pt x="21476" y="5449"/>
                      </a:cubicBezTo>
                      <a:cubicBezTo>
                        <a:pt x="21444" y="4468"/>
                        <a:pt x="21375" y="3487"/>
                        <a:pt x="21267" y="2507"/>
                      </a:cubicBezTo>
                      <a:cubicBezTo>
                        <a:pt x="21400" y="2141"/>
                        <a:pt x="21219" y="1775"/>
                        <a:pt x="20767" y="1454"/>
                      </a:cubicBezTo>
                      <a:cubicBezTo>
                        <a:pt x="20322" y="1138"/>
                        <a:pt x="19628" y="876"/>
                        <a:pt x="18820" y="663"/>
                      </a:cubicBezTo>
                      <a:cubicBezTo>
                        <a:pt x="18138" y="483"/>
                        <a:pt x="17387" y="342"/>
                        <a:pt x="16591" y="242"/>
                      </a:cubicBezTo>
                      <a:cubicBezTo>
                        <a:pt x="14781" y="59"/>
                        <a:pt x="12905" y="-21"/>
                        <a:pt x="11029" y="4"/>
                      </a:cubicBezTo>
                      <a:cubicBezTo>
                        <a:pt x="9606" y="23"/>
                        <a:pt x="8193" y="103"/>
                        <a:pt x="6821" y="242"/>
                      </a:cubicBezTo>
                      <a:cubicBezTo>
                        <a:pt x="5772" y="365"/>
                        <a:pt x="4819" y="576"/>
                        <a:pt x="4036" y="858"/>
                      </a:cubicBezTo>
                      <a:cubicBezTo>
                        <a:pt x="2734" y="1328"/>
                        <a:pt x="1981" y="1962"/>
                        <a:pt x="1932" y="2629"/>
                      </a:cubicBezTo>
                      <a:cubicBezTo>
                        <a:pt x="1934" y="3428"/>
                        <a:pt x="1935" y="4227"/>
                        <a:pt x="1936" y="5026"/>
                      </a:cubicBezTo>
                      <a:cubicBezTo>
                        <a:pt x="1938" y="6621"/>
                        <a:pt x="1938" y="8216"/>
                        <a:pt x="1936" y="9811"/>
                      </a:cubicBezTo>
                    </a:path>
                  </a:pathLst>
                </a:custGeom>
                <a:ln w="25400">
                  <a:solidFill>
                    <a:srgbClr val="000000"/>
                  </a:solidFill>
                  <a:miter/>
                </a:ln>
              </p:spPr>
              <p:txBody>
                <a:bodyPr lIns="45719" rIns="45719"/>
                <a:lstStyle/>
                <a:p>
                  <a:endParaRPr/>
                </a:p>
              </p:txBody>
            </p:sp>
            <p:sp>
              <p:nvSpPr>
                <p:cNvPr id="57" name="TextBox 34">
                  <a:extLst>
                    <a:ext uri="{FF2B5EF4-FFF2-40B4-BE49-F238E27FC236}">
                      <a16:creationId xmlns:a16="http://schemas.microsoft.com/office/drawing/2014/main" id="{B69866D5-F2B4-449C-88DF-7E1E243151F6}"/>
                    </a:ext>
                  </a:extLst>
                </p:cNvPr>
                <p:cNvSpPr txBox="1"/>
                <p:nvPr/>
              </p:nvSpPr>
              <p:spPr>
                <a:xfrm>
                  <a:off x="6853570" y="3738732"/>
                  <a:ext cx="583333" cy="424552"/>
                </a:xfrm>
                <a:prstGeom prst="rect">
                  <a:avLst/>
                </a:prstGeom>
                <a:ln w="12700">
                  <a:miter lim="400000"/>
                </a:ln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lIns="45719" rIns="45719">
                  <a:spAutoFit/>
                </a:bodyPr>
                <a:lstStyle>
                  <a:lvl1pPr>
                    <a:defRPr sz="2700">
                      <a:latin typeface="Impact"/>
                      <a:ea typeface="Impact"/>
                      <a:cs typeface="Impact"/>
                      <a:sym typeface="Impact"/>
                    </a:defRPr>
                  </a:lvl1pPr>
                </a:lstStyle>
                <a:p>
                  <a:r>
                    <a:rPr sz="3600" dirty="0">
                      <a:solidFill>
                        <a:schemeClr val="bg1"/>
                      </a:solidFill>
                    </a:rPr>
                    <a:t>0</a:t>
                  </a:r>
                  <a:r>
                    <a:rPr lang="en-US" sz="3600" dirty="0">
                      <a:solidFill>
                        <a:schemeClr val="bg1"/>
                      </a:solidFill>
                    </a:rPr>
                    <a:t>3</a:t>
                  </a:r>
                  <a:endParaRPr sz="36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8" name="TextBox 52">
                  <a:extLst>
                    <a:ext uri="{FF2B5EF4-FFF2-40B4-BE49-F238E27FC236}">
                      <a16:creationId xmlns:a16="http://schemas.microsoft.com/office/drawing/2014/main" id="{D689F541-0BE3-4DFC-A51D-024B315D31A1}"/>
                    </a:ext>
                  </a:extLst>
                </p:cNvPr>
                <p:cNvSpPr txBox="1"/>
                <p:nvPr/>
              </p:nvSpPr>
              <p:spPr>
                <a:xfrm>
                  <a:off x="7650354" y="3561308"/>
                  <a:ext cx="2153895" cy="677356"/>
                </a:xfrm>
                <a:prstGeom prst="rect">
                  <a:avLst/>
                </a:prstGeom>
                <a:ln w="12700">
                  <a:miter lim="400000"/>
                </a:ln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45719" rIns="45719">
                  <a:spAutoFit/>
                </a:bodyPr>
                <a:lstStyle/>
                <a:p>
                  <a:r>
                    <a:rPr lang="en-US" sz="2400" b="1" dirty="0">
                      <a:latin typeface="Tw Cen MT" panose="020B0602020104020603" pitchFamily="34" charset="0"/>
                    </a:rPr>
                    <a:t>Proses </a:t>
                  </a:r>
                  <a:r>
                    <a:rPr lang="en-US" sz="2400" b="1" dirty="0" err="1">
                      <a:latin typeface="Tw Cen MT" panose="020B0602020104020603" pitchFamily="34" charset="0"/>
                    </a:rPr>
                    <a:t>peminjaman</a:t>
                  </a:r>
                  <a:r>
                    <a:rPr lang="en-US" sz="2400" b="1" dirty="0">
                      <a:latin typeface="Tw Cen MT" panose="020B0602020104020603" pitchFamily="34" charset="0"/>
                    </a:rPr>
                    <a:t> di </a:t>
                  </a:r>
                  <a:r>
                    <a:rPr lang="en-US" sz="2400" b="1" dirty="0" err="1">
                      <a:latin typeface="Tw Cen MT" panose="020B0602020104020603" pitchFamily="34" charset="0"/>
                    </a:rPr>
                    <a:t>meja</a:t>
                  </a:r>
                  <a:r>
                    <a:rPr lang="en-US" sz="2400" b="1" dirty="0">
                      <a:latin typeface="Tw Cen MT" panose="020B0602020104020603" pitchFamily="34" charset="0"/>
                    </a:rPr>
                    <a:t> </a:t>
                  </a:r>
                  <a:r>
                    <a:rPr lang="en-US" sz="2400" b="1" dirty="0" err="1">
                      <a:latin typeface="Tw Cen MT" panose="020B0602020104020603" pitchFamily="34" charset="0"/>
                    </a:rPr>
                    <a:t>sirkulasi</a:t>
                  </a:r>
                  <a:r>
                    <a:rPr lang="en-US" sz="2400" b="1" dirty="0">
                      <a:latin typeface="Tw Cen MT" panose="020B0602020104020603" pitchFamily="34" charset="0"/>
                    </a:rPr>
                    <a:t>;</a:t>
                  </a:r>
                </a:p>
              </p:txBody>
            </p:sp>
          </p:grpSp>
          <p:pic>
            <p:nvPicPr>
              <p:cNvPr id="48" name="Picture 5" descr="C:\Users\Librarian\Downloads\20170130_110138.jpg">
                <a:extLst>
                  <a:ext uri="{FF2B5EF4-FFF2-40B4-BE49-F238E27FC236}">
                    <a16:creationId xmlns:a16="http://schemas.microsoft.com/office/drawing/2014/main" id="{3D8D8BA8-70C8-4138-87CD-89363D49A2E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 b="25850"/>
              <a:stretch>
                <a:fillRect/>
              </a:stretch>
            </p:blipFill>
            <p:spPr bwMode="auto">
              <a:xfrm>
                <a:off x="6522848" y="3680217"/>
                <a:ext cx="2209282" cy="1282746"/>
              </a:xfrm>
              <a:prstGeom prst="rect">
                <a:avLst/>
              </a:prstGeom>
              <a:noFill/>
            </p:spPr>
          </p:pic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2A484EE8-7F03-447B-A5C5-3975C13B66A0}"/>
                  </a:ext>
                </a:extLst>
              </p:cNvPr>
              <p:cNvGrpSpPr/>
              <p:nvPr/>
            </p:nvGrpSpPr>
            <p:grpSpPr>
              <a:xfrm>
                <a:off x="6160767" y="3525816"/>
                <a:ext cx="662608" cy="523220"/>
                <a:chOff x="5114445" y="-933282"/>
                <a:chExt cx="662608" cy="523220"/>
              </a:xfrm>
            </p:grpSpPr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CC23B533-38C2-46BA-BE53-BFE4AF5124A6}"/>
                    </a:ext>
                  </a:extLst>
                </p:cNvPr>
                <p:cNvSpPr/>
                <p:nvPr/>
              </p:nvSpPr>
              <p:spPr>
                <a:xfrm>
                  <a:off x="5187227" y="-933282"/>
                  <a:ext cx="523220" cy="523220"/>
                </a:xfrm>
                <a:prstGeom prst="ellipse">
                  <a:avLst/>
                </a:prstGeom>
                <a:solidFill>
                  <a:srgbClr val="1B848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27ED8F11-CF1B-4217-9CEE-E532333138B5}"/>
                    </a:ext>
                  </a:extLst>
                </p:cNvPr>
                <p:cNvSpPr txBox="1"/>
                <p:nvPr/>
              </p:nvSpPr>
              <p:spPr>
                <a:xfrm>
                  <a:off x="5114445" y="-910042"/>
                  <a:ext cx="662608" cy="4616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b="1" dirty="0">
                      <a:solidFill>
                        <a:srgbClr val="E6E7E9"/>
                      </a:solidFill>
                      <a:latin typeface="Tw Cen MT" panose="020B0602020104020603" pitchFamily="34" charset="0"/>
                    </a:rPr>
                    <a:t>03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822039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49D99A-D63A-4E31-82CE-511F945F6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9" name="Title 1">
            <a:extLst>
              <a:ext uri="{FF2B5EF4-FFF2-40B4-BE49-F238E27FC236}">
                <a16:creationId xmlns:a16="http://schemas.microsoft.com/office/drawing/2014/main" id="{0A14BDFB-EB12-4BB0-B0E0-CC5F58722E75}"/>
              </a:ext>
            </a:extLst>
          </p:cNvPr>
          <p:cNvSpPr txBox="1">
            <a:spLocks/>
          </p:cNvSpPr>
          <p:nvPr/>
        </p:nvSpPr>
        <p:spPr>
          <a:xfrm>
            <a:off x="4760536" y="269579"/>
            <a:ext cx="6551629" cy="83537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</a:lstStyle>
          <a:p>
            <a:r>
              <a:rPr lang="en-US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Perpanjangan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Masa </a:t>
            </a:r>
            <a:r>
              <a:rPr lang="en-US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Peminjaman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1E5B3F-31A4-44FD-B14A-D221ADBADA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0604"/>
          <a:stretch/>
        </p:blipFill>
        <p:spPr>
          <a:xfrm>
            <a:off x="423710" y="1274784"/>
            <a:ext cx="7380729" cy="11763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F311779-A5AE-41A2-89F4-E4F75550B1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989" y="2451113"/>
            <a:ext cx="7380729" cy="36184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DE1C7AB-F6A2-46BB-BA14-C5768C6C13BB}"/>
              </a:ext>
            </a:extLst>
          </p:cNvPr>
          <p:cNvSpPr txBox="1"/>
          <p:nvPr/>
        </p:nvSpPr>
        <p:spPr>
          <a:xfrm>
            <a:off x="8433241" y="1374537"/>
            <a:ext cx="3084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Masuk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ke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 mode “Full Site”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7A9E9E-10F2-451B-BF0C-D0C12367474E}"/>
              </a:ext>
            </a:extLst>
          </p:cNvPr>
          <p:cNvSpPr txBox="1"/>
          <p:nvPr/>
        </p:nvSpPr>
        <p:spPr>
          <a:xfrm>
            <a:off x="8479181" y="1813068"/>
            <a:ext cx="3084017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Pastikan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sudah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 login,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indikator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sudah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 login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yaitu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muncul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identitas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anda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 di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kanan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atas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Tw Cen MT" panose="020B0602020104020603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Katalog &amp; Koleksi -&gt;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Penelusuran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Peminjaman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Tw Cen MT" panose="020B0602020104020603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Perpanjangan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 Online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hanya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bisa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dilakukan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 H-1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dari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jatuh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 tempo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pengembalian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Klik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 “Extend”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Pastikan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Perpanjangan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 Online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sukses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dengan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melihat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 status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perpanjangan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 &amp;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tanggal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Harus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Kembali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berubah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</a:rPr>
              <a:t> 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46CB0FE-6537-408B-9967-4BFEA30BE5E5}"/>
              </a:ext>
            </a:extLst>
          </p:cNvPr>
          <p:cNvSpPr/>
          <p:nvPr/>
        </p:nvSpPr>
        <p:spPr>
          <a:xfrm>
            <a:off x="1536098" y="1723592"/>
            <a:ext cx="2048256" cy="586687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4534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49D99A-D63A-4E31-82CE-511F945F6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9" name="Title 1">
            <a:extLst>
              <a:ext uri="{FF2B5EF4-FFF2-40B4-BE49-F238E27FC236}">
                <a16:creationId xmlns:a16="http://schemas.microsoft.com/office/drawing/2014/main" id="{0A14BDFB-EB12-4BB0-B0E0-CC5F58722E75}"/>
              </a:ext>
            </a:extLst>
          </p:cNvPr>
          <p:cNvSpPr txBox="1">
            <a:spLocks/>
          </p:cNvSpPr>
          <p:nvPr/>
        </p:nvSpPr>
        <p:spPr>
          <a:xfrm>
            <a:off x="4275500" y="390424"/>
            <a:ext cx="7154944" cy="83537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</a:lstStyle>
          <a:p>
            <a:r>
              <a:rPr lang="en-US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Keterlambatan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Pengembalian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Buku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9F20519-AC9D-4D94-BD8C-1344E1E0DFC2}"/>
              </a:ext>
            </a:extLst>
          </p:cNvPr>
          <p:cNvGrpSpPr/>
          <p:nvPr/>
        </p:nvGrpSpPr>
        <p:grpSpPr>
          <a:xfrm>
            <a:off x="2215272" y="1766313"/>
            <a:ext cx="7404476" cy="4430332"/>
            <a:chOff x="1168897" y="1495787"/>
            <a:chExt cx="7404476" cy="443033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58C151B-BFB9-46CB-B15C-90326D2D7736}"/>
                </a:ext>
              </a:extLst>
            </p:cNvPr>
            <p:cNvSpPr txBox="1"/>
            <p:nvPr/>
          </p:nvSpPr>
          <p:spPr>
            <a:xfrm>
              <a:off x="1245790" y="1495787"/>
              <a:ext cx="73275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Tw Cen MT" panose="020B0602020104020603" pitchFamily="34" charset="0"/>
                </a:rPr>
                <a:t>Keterlambatan</a:t>
              </a:r>
              <a:r>
                <a:rPr lang="en-US" sz="1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w Cen MT" panose="020B0602020104020603" pitchFamily="34" charset="0"/>
                </a:rPr>
                <a:t> </a:t>
              </a:r>
              <a:r>
                <a:rPr lang="en-US" sz="18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Tw Cen MT" panose="020B0602020104020603" pitchFamily="34" charset="0"/>
                </a:rPr>
                <a:t>pengembalian</a:t>
              </a:r>
              <a:r>
                <a:rPr lang="en-US" sz="1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w Cen MT" panose="020B0602020104020603" pitchFamily="34" charset="0"/>
                </a:rPr>
                <a:t> </a:t>
              </a:r>
              <a:r>
                <a:rPr lang="en-US" sz="18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Tw Cen MT" panose="020B0602020104020603" pitchFamily="34" charset="0"/>
                </a:rPr>
                <a:t>buku</a:t>
              </a:r>
              <a:r>
                <a:rPr lang="en-US" sz="1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w Cen MT" panose="020B0602020104020603" pitchFamily="34" charset="0"/>
                </a:rPr>
                <a:t> </a:t>
              </a:r>
              <a:r>
                <a:rPr lang="en-US" sz="18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Tw Cen MT" panose="020B0602020104020603" pitchFamily="34" charset="0"/>
                </a:rPr>
                <a:t>dikenakan</a:t>
              </a:r>
              <a:r>
                <a:rPr lang="en-US" sz="1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w Cen MT" panose="020B0602020104020603" pitchFamily="34" charset="0"/>
                </a:rPr>
                <a:t> </a:t>
              </a:r>
              <a:r>
                <a:rPr lang="en-US" sz="18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Tw Cen MT" panose="020B0602020104020603" pitchFamily="34" charset="0"/>
                </a:rPr>
                <a:t>denda</a:t>
              </a:r>
              <a:r>
                <a:rPr lang="en-US" sz="1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w Cen MT" panose="020B0602020104020603" pitchFamily="34" charset="0"/>
                </a:rPr>
                <a:t> </a:t>
              </a:r>
              <a:r>
                <a:rPr lang="en-US" sz="18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Tw Cen MT" panose="020B0602020104020603" pitchFamily="34" charset="0"/>
                </a:rPr>
                <a:t>sebesar</a:t>
              </a:r>
              <a:r>
                <a:rPr lang="en-US" sz="1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w Cen MT" panose="020B0602020104020603" pitchFamily="34" charset="0"/>
                </a:rPr>
                <a:t> </a:t>
              </a:r>
              <a:r>
                <a:rPr lang="en-US" sz="18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Tw Cen MT" panose="020B0602020104020603" pitchFamily="34" charset="0"/>
                </a:rPr>
                <a:t>Rp</a:t>
              </a:r>
              <a:r>
                <a:rPr lang="en-US" sz="1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w Cen MT" panose="020B0602020104020603" pitchFamily="34" charset="0"/>
                </a:rPr>
                <a:t>. 1000 </a:t>
              </a:r>
              <a:r>
                <a:rPr lang="en-US" sz="1800" b="1" dirty="0">
                  <a:solidFill>
                    <a:srgbClr val="FF0000"/>
                  </a:solidFill>
                  <a:latin typeface="Tw Cen MT" panose="020B0602020104020603" pitchFamily="34" charset="0"/>
                </a:rPr>
                <a:t>/</a:t>
              </a:r>
              <a:r>
                <a:rPr lang="en-US" sz="1800" b="1" dirty="0" err="1">
                  <a:solidFill>
                    <a:srgbClr val="FF0000"/>
                  </a:solidFill>
                  <a:latin typeface="Tw Cen MT" panose="020B0602020104020603" pitchFamily="34" charset="0"/>
                </a:rPr>
                <a:t>hari</a:t>
              </a:r>
              <a:endParaRPr lang="en-US" sz="1800" dirty="0">
                <a:solidFill>
                  <a:srgbClr val="FF0000"/>
                </a:solidFill>
                <a:latin typeface="Tw Cen MT" panose="020B0602020104020603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215B423-45AF-42F5-8BDB-00E7BFB2770B}"/>
                </a:ext>
              </a:extLst>
            </p:cNvPr>
            <p:cNvSpPr txBox="1"/>
            <p:nvPr/>
          </p:nvSpPr>
          <p:spPr>
            <a:xfrm>
              <a:off x="2365690" y="1862973"/>
              <a:ext cx="5087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w Cen MT" panose="020B0602020104020603" pitchFamily="34" charset="0"/>
                </a:rPr>
                <a:t>Dan </a:t>
              </a:r>
              <a:r>
                <a:rPr lang="en-US" sz="18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Tw Cen MT" panose="020B0602020104020603" pitchFamily="34" charset="0"/>
                </a:rPr>
                <a:t>akan</a:t>
              </a:r>
              <a:r>
                <a:rPr lang="en-US" sz="1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w Cen MT" panose="020B0602020104020603" pitchFamily="34" charset="0"/>
                </a:rPr>
                <a:t> </a:t>
              </a:r>
              <a:r>
                <a:rPr lang="en-US" sz="18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Tw Cen MT" panose="020B0602020104020603" pitchFamily="34" charset="0"/>
                </a:rPr>
                <a:t>terus</a:t>
              </a:r>
              <a:r>
                <a:rPr lang="en-US" sz="1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w Cen MT" panose="020B0602020104020603" pitchFamily="34" charset="0"/>
                </a:rPr>
                <a:t> </a:t>
              </a:r>
              <a:r>
                <a:rPr lang="en-US" sz="18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Tw Cen MT" panose="020B0602020104020603" pitchFamily="34" charset="0"/>
                </a:rPr>
                <a:t>bertambah</a:t>
              </a:r>
              <a:r>
                <a:rPr lang="en-US" sz="1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w Cen MT" panose="020B0602020104020603" pitchFamily="34" charset="0"/>
                </a:rPr>
                <a:t> </a:t>
              </a:r>
              <a:r>
                <a:rPr lang="en-US" sz="18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Tw Cen MT" panose="020B0602020104020603" pitchFamily="34" charset="0"/>
                </a:rPr>
                <a:t>setiap</a:t>
              </a:r>
              <a:r>
                <a:rPr lang="en-US" sz="1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w Cen MT" panose="020B0602020104020603" pitchFamily="34" charset="0"/>
                </a:rPr>
                <a:t> </a:t>
              </a:r>
              <a:r>
                <a:rPr lang="en-US" sz="18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Tw Cen MT" panose="020B0602020104020603" pitchFamily="34" charset="0"/>
                </a:rPr>
                <a:t>harinya</a:t>
              </a:r>
              <a:r>
                <a:rPr lang="en-US" sz="1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w Cen MT" panose="020B0602020104020603" pitchFamily="34" charset="0"/>
                </a:rPr>
                <a:t> </a:t>
              </a:r>
              <a:r>
                <a:rPr lang="en-US" sz="18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Tw Cen MT" panose="020B0602020104020603" pitchFamily="34" charset="0"/>
                </a:rPr>
                <a:t>sampai</a:t>
              </a:r>
              <a:r>
                <a:rPr lang="en-US" sz="1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w Cen MT" panose="020B0602020104020603" pitchFamily="34" charset="0"/>
                </a:rPr>
                <a:t>…..</a:t>
              </a:r>
              <a:endParaRPr lang="en-US" sz="1800" dirty="0">
                <a:solidFill>
                  <a:srgbClr val="FF0000"/>
                </a:solidFill>
                <a:latin typeface="Tw Cen MT" panose="020B0602020104020603" pitchFamily="34" charset="0"/>
              </a:endParaRP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6FD8D73-7F9E-46A9-B48B-B567E0A02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8897" y="2728551"/>
              <a:ext cx="1048815" cy="115638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96E385A-B8A1-4087-908A-0618B76EC3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7712" y="2746943"/>
              <a:ext cx="1048815" cy="1156385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BEE79A9-0EE6-4FB5-80AD-A35585D57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66527" y="2728551"/>
              <a:ext cx="1048815" cy="1156385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EE937546-AB80-4B3A-A623-750C39F6CB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15342" y="2728551"/>
              <a:ext cx="1048815" cy="1156385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E9BA97E-6B1C-4811-B232-6E318DBE93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3021" y="2728551"/>
              <a:ext cx="1048815" cy="1156385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F9FD45CE-A746-4CB4-AFB7-982668A650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41835" y="2716537"/>
              <a:ext cx="1048815" cy="1156386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2206273D-C4F4-407A-82B1-09BCFE1089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65854" y="2734130"/>
              <a:ext cx="1048815" cy="1156386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3F52B37-4D58-4AA7-A3C9-717E3F3CE9F2}"/>
                </a:ext>
              </a:extLst>
            </p:cNvPr>
            <p:cNvSpPr txBox="1"/>
            <p:nvPr/>
          </p:nvSpPr>
          <p:spPr>
            <a:xfrm>
              <a:off x="2431021" y="4148970"/>
              <a:ext cx="440300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Tw Cen MT" panose="020B0602020104020603" pitchFamily="34" charset="0"/>
                </a:rPr>
                <a:t>Bukunya</a:t>
              </a:r>
              <a:r>
                <a:rPr lang="en-US" sz="4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w Cen MT" panose="020B0602020104020603" pitchFamily="34" charset="0"/>
                </a:rPr>
                <a:t> </a:t>
              </a:r>
              <a:r>
                <a:rPr lang="en-US" sz="48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Tw Cen MT" panose="020B0602020104020603" pitchFamily="34" charset="0"/>
                </a:rPr>
                <a:t>kembali</a:t>
              </a:r>
              <a:r>
                <a:rPr lang="en-US" sz="4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w Cen MT" panose="020B0602020104020603" pitchFamily="34" charset="0"/>
                </a:rPr>
                <a:t>!</a:t>
              </a:r>
              <a:endParaRPr lang="en-US" sz="4800" dirty="0">
                <a:solidFill>
                  <a:srgbClr val="FF0000"/>
                </a:solidFill>
                <a:latin typeface="Tw Cen MT" panose="020B0602020104020603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FBCA442-2BA0-4037-BBBE-6A7A4146C693}"/>
                </a:ext>
              </a:extLst>
            </p:cNvPr>
            <p:cNvSpPr txBox="1"/>
            <p:nvPr/>
          </p:nvSpPr>
          <p:spPr>
            <a:xfrm>
              <a:off x="2088910" y="4910970"/>
              <a:ext cx="508722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Tw Cen MT" panose="020B0602020104020603" pitchFamily="34" charset="0"/>
                </a:rPr>
                <a:t>Kapanpun</a:t>
              </a:r>
              <a:r>
                <a:rPr lang="en-US" sz="32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w Cen MT" panose="020B0602020104020603" pitchFamily="34" charset="0"/>
                </a:rPr>
                <a:t> </a:t>
              </a:r>
              <a:r>
                <a:rPr lang="en-US" sz="3200" b="1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Tw Cen MT" panose="020B0602020104020603" pitchFamily="34" charset="0"/>
                </a:rPr>
                <a:t>itu</a:t>
              </a:r>
              <a:r>
                <a:rPr lang="en-US" sz="32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w Cen MT" panose="020B0602020104020603" pitchFamily="34" charset="0"/>
                </a:rPr>
                <a:t>, </a:t>
              </a:r>
              <a:r>
                <a:rPr lang="en-US" sz="3200" b="1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Tw Cen MT" panose="020B0602020104020603" pitchFamily="34" charset="0"/>
                </a:rPr>
                <a:t>sebelum</a:t>
              </a:r>
              <a:r>
                <a:rPr lang="en-US" sz="32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w Cen MT" panose="020B0602020104020603" pitchFamily="34" charset="0"/>
                </a:rPr>
                <a:t> lulus</a:t>
              </a:r>
              <a:endParaRPr lang="en-US" sz="3200" b="1" dirty="0">
                <a:solidFill>
                  <a:srgbClr val="FF0000"/>
                </a:solidFill>
                <a:latin typeface="Tw Cen MT" panose="020B0602020104020603" pitchFamily="34" charset="0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DC7ABB47-2F2B-4D55-9028-57B6135513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58260" y="4148970"/>
              <a:ext cx="1064001" cy="17771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26815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49D99A-D63A-4E31-82CE-511F945F6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9" name="Title 1">
            <a:extLst>
              <a:ext uri="{FF2B5EF4-FFF2-40B4-BE49-F238E27FC236}">
                <a16:creationId xmlns:a16="http://schemas.microsoft.com/office/drawing/2014/main" id="{0A14BDFB-EB12-4BB0-B0E0-CC5F58722E75}"/>
              </a:ext>
            </a:extLst>
          </p:cNvPr>
          <p:cNvSpPr txBox="1">
            <a:spLocks/>
          </p:cNvSpPr>
          <p:nvPr/>
        </p:nvSpPr>
        <p:spPr>
          <a:xfrm>
            <a:off x="3318235" y="363847"/>
            <a:ext cx="8003356" cy="83537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</a:lstStyle>
          <a:p>
            <a:r>
              <a:rPr lang="en-US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Ketentuan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Mengganti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Buku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Rusak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 </a:t>
            </a:r>
            <a:r>
              <a:rPr lang="en-US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Hilang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F8509B-92CE-48FC-A71D-B202AB8A57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4397" y="2322775"/>
            <a:ext cx="4377579" cy="2952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1DC081-8466-44A7-A4A2-82210CB15F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3771" y="1730256"/>
            <a:ext cx="4263832" cy="38150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013514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49D99A-D63A-4E31-82CE-511F945F6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515"/>
            <a:ext cx="12192000" cy="6858000"/>
          </a:xfrm>
          <a:prstGeom prst="rect">
            <a:avLst/>
          </a:prstGeom>
        </p:spPr>
      </p:pic>
      <p:sp>
        <p:nvSpPr>
          <p:cNvPr id="89" name="Title 1">
            <a:extLst>
              <a:ext uri="{FF2B5EF4-FFF2-40B4-BE49-F238E27FC236}">
                <a16:creationId xmlns:a16="http://schemas.microsoft.com/office/drawing/2014/main" id="{0A14BDFB-EB12-4BB0-B0E0-CC5F58722E75}"/>
              </a:ext>
            </a:extLst>
          </p:cNvPr>
          <p:cNvSpPr txBox="1">
            <a:spLocks/>
          </p:cNvSpPr>
          <p:nvPr/>
        </p:nvSpPr>
        <p:spPr>
          <a:xfrm>
            <a:off x="695356" y="393519"/>
            <a:ext cx="2898045" cy="83537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</a:lstStyle>
          <a:p>
            <a:r>
              <a:rPr lang="en-US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Akses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e-Book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9286C9F-E4D0-4D3D-9EAB-17007F09A4BE}"/>
              </a:ext>
            </a:extLst>
          </p:cNvPr>
          <p:cNvGrpSpPr/>
          <p:nvPr/>
        </p:nvGrpSpPr>
        <p:grpSpPr>
          <a:xfrm>
            <a:off x="626530" y="1228898"/>
            <a:ext cx="8631202" cy="3325940"/>
            <a:chOff x="239421" y="737483"/>
            <a:chExt cx="9367475" cy="390821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C4ED9AE-9226-4CDC-8749-CC5B88AE6F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8009" y="993412"/>
              <a:ext cx="7967987" cy="457723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309C013-EB9A-4726-853E-26184BE90F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421" y="1951832"/>
              <a:ext cx="3497388" cy="268829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9C51E34-AA04-43FF-A3F4-D616990407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6388" y="1805430"/>
              <a:ext cx="4291100" cy="283469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223FB5D-5813-4F1C-BF91-F8F1C394E9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1977" y="2233296"/>
              <a:ext cx="3124919" cy="241239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BA8B602-EA26-4EC2-913E-42CF75F3C54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7245" y="1003354"/>
              <a:ext cx="515847" cy="45772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CF09DBF-9D95-425D-A4B1-CCF5CD2A315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6782" y="737483"/>
              <a:ext cx="676275" cy="60007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B98AB996-23FB-4BED-BBB5-2C76A458B40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4041" y="1840665"/>
              <a:ext cx="676275" cy="60007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02F592B2-6334-45DF-ACC7-29BC1C3AE1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3117" y="4017100"/>
              <a:ext cx="676275" cy="60007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C94BA0C-1D4E-4A44-8EF4-A17D4BB37F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88706" y="3384393"/>
              <a:ext cx="676275" cy="600075"/>
            </a:xfrm>
            <a:prstGeom prst="rect">
              <a:avLst/>
            </a:prstGeom>
          </p:spPr>
        </p:pic>
      </p:grp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B25E5266-CF34-40A1-B4D2-C2C09DB971CB}"/>
              </a:ext>
            </a:extLst>
          </p:cNvPr>
          <p:cNvSpPr txBox="1">
            <a:spLocks/>
          </p:cNvSpPr>
          <p:nvPr/>
        </p:nvSpPr>
        <p:spPr>
          <a:xfrm>
            <a:off x="1789182" y="4776373"/>
            <a:ext cx="9070496" cy="15634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1175" lvl="1" indent="-282575">
              <a:buFont typeface="+mj-lt"/>
              <a:buAutoNum type="arabicPeriod"/>
            </a:pPr>
            <a:r>
              <a:rPr lang="en-US" sz="1600" dirty="0" err="1">
                <a:latin typeface="Tw Cen MT" panose="020B0602020104020603" pitchFamily="34" charset="0"/>
              </a:rPr>
              <a:t>Pastikan</a:t>
            </a:r>
            <a:r>
              <a:rPr lang="en-US" sz="1600" dirty="0">
                <a:latin typeface="Tw Cen MT" panose="020B0602020104020603" pitchFamily="3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</a:rPr>
              <a:t>sudah</a:t>
            </a:r>
            <a:r>
              <a:rPr lang="en-US" sz="1600" dirty="0">
                <a:latin typeface="Tw Cen MT" panose="020B0602020104020603" pitchFamily="34" charset="0"/>
              </a:rPr>
              <a:t> login, </a:t>
            </a:r>
            <a:r>
              <a:rPr lang="en-US" sz="1600" dirty="0" err="1">
                <a:latin typeface="Tw Cen MT" panose="020B0602020104020603" pitchFamily="34" charset="0"/>
              </a:rPr>
              <a:t>indikator</a:t>
            </a:r>
            <a:r>
              <a:rPr lang="en-US" sz="1600" dirty="0">
                <a:latin typeface="Tw Cen MT" panose="020B0602020104020603" pitchFamily="3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</a:rPr>
              <a:t>sudah</a:t>
            </a:r>
            <a:r>
              <a:rPr lang="en-US" sz="1600" dirty="0">
                <a:latin typeface="Tw Cen MT" panose="020B0602020104020603" pitchFamily="34" charset="0"/>
              </a:rPr>
              <a:t> login </a:t>
            </a:r>
            <a:r>
              <a:rPr lang="en-US" sz="1600" dirty="0" err="1">
                <a:latin typeface="Tw Cen MT" panose="020B0602020104020603" pitchFamily="34" charset="0"/>
              </a:rPr>
              <a:t>yaitu</a:t>
            </a:r>
            <a:r>
              <a:rPr lang="en-US" sz="1600" dirty="0">
                <a:latin typeface="Tw Cen MT" panose="020B0602020104020603" pitchFamily="3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</a:rPr>
              <a:t>muncul</a:t>
            </a:r>
            <a:r>
              <a:rPr lang="en-US" sz="1600" dirty="0">
                <a:latin typeface="Tw Cen MT" panose="020B0602020104020603" pitchFamily="3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</a:rPr>
              <a:t>identitas</a:t>
            </a:r>
            <a:r>
              <a:rPr lang="en-US" sz="1600" dirty="0">
                <a:latin typeface="Tw Cen MT" panose="020B0602020104020603" pitchFamily="3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</a:rPr>
              <a:t>anda</a:t>
            </a:r>
            <a:r>
              <a:rPr lang="en-US" sz="1600" dirty="0">
                <a:latin typeface="Tw Cen MT" panose="020B0602020104020603" pitchFamily="34" charset="0"/>
              </a:rPr>
              <a:t> di </a:t>
            </a:r>
            <a:r>
              <a:rPr lang="en-US" sz="1600" dirty="0" err="1">
                <a:latin typeface="Tw Cen MT" panose="020B0602020104020603" pitchFamily="34" charset="0"/>
              </a:rPr>
              <a:t>kanan</a:t>
            </a:r>
            <a:r>
              <a:rPr lang="en-US" sz="1600" dirty="0">
                <a:latin typeface="Tw Cen MT" panose="020B0602020104020603" pitchFamily="3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</a:rPr>
              <a:t>atas</a:t>
            </a:r>
            <a:endParaRPr lang="en-US" sz="1600" dirty="0">
              <a:latin typeface="Tw Cen MT" panose="020B0602020104020603" pitchFamily="34" charset="0"/>
            </a:endParaRPr>
          </a:p>
          <a:p>
            <a:pPr marL="511175" lvl="1" indent="-282575">
              <a:buFont typeface="+mj-lt"/>
              <a:buAutoNum type="arabicPeriod"/>
            </a:pPr>
            <a:r>
              <a:rPr lang="en-US" sz="1600" dirty="0" err="1">
                <a:latin typeface="Tw Cen MT" panose="020B0602020104020603" pitchFamily="34" charset="0"/>
              </a:rPr>
              <a:t>Masuk</a:t>
            </a:r>
            <a:r>
              <a:rPr lang="en-US" sz="1600" dirty="0">
                <a:latin typeface="Tw Cen MT" panose="020B0602020104020603" pitchFamily="34" charset="0"/>
              </a:rPr>
              <a:t> Katalog</a:t>
            </a:r>
          </a:p>
          <a:p>
            <a:pPr marL="511175" lvl="1" indent="-282575">
              <a:buFont typeface="+mj-lt"/>
              <a:buAutoNum type="arabicPeriod"/>
            </a:pPr>
            <a:r>
              <a:rPr lang="en-US" sz="1600" dirty="0">
                <a:latin typeface="Tw Cen MT" panose="020B0602020104020603" pitchFamily="34" charset="0"/>
              </a:rPr>
              <a:t>Search </a:t>
            </a:r>
            <a:r>
              <a:rPr lang="en-US" sz="1600" dirty="0" err="1">
                <a:latin typeface="Tw Cen MT" panose="020B0602020104020603" pitchFamily="34" charset="0"/>
              </a:rPr>
              <a:t>katalog</a:t>
            </a:r>
            <a:r>
              <a:rPr lang="en-US" sz="1600" dirty="0">
                <a:latin typeface="Tw Cen MT" panose="020B0602020104020603" pitchFamily="34" charset="0"/>
              </a:rPr>
              <a:t>, </a:t>
            </a:r>
            <a:r>
              <a:rPr lang="en-US" sz="1600" dirty="0" err="1">
                <a:latin typeface="Tw Cen MT" panose="020B0602020104020603" pitchFamily="34" charset="0"/>
              </a:rPr>
              <a:t>apabila</a:t>
            </a:r>
            <a:r>
              <a:rPr lang="en-US" sz="1600" dirty="0">
                <a:latin typeface="Tw Cen MT" panose="020B0602020104020603" pitchFamily="3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</a:rPr>
              <a:t>ingin</a:t>
            </a:r>
            <a:r>
              <a:rPr lang="en-US" sz="1600" dirty="0">
                <a:latin typeface="Tw Cen MT" panose="020B0602020104020603" pitchFamily="3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</a:rPr>
              <a:t>mencari</a:t>
            </a:r>
            <a:r>
              <a:rPr lang="en-US" sz="1600" dirty="0">
                <a:latin typeface="Tw Cen MT" panose="020B0602020104020603" pitchFamily="34" charset="0"/>
              </a:rPr>
              <a:t> e-book </a:t>
            </a:r>
            <a:r>
              <a:rPr lang="en-US" sz="1600" dirty="0" err="1">
                <a:latin typeface="Tw Cen MT" panose="020B0602020104020603" pitchFamily="34" charset="0"/>
              </a:rPr>
              <a:t>masukkan</a:t>
            </a:r>
            <a:r>
              <a:rPr lang="en-US" sz="1600" dirty="0">
                <a:latin typeface="Tw Cen MT" panose="020B0602020104020603" pitchFamily="3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</a:rPr>
              <a:t>kategori</a:t>
            </a:r>
            <a:r>
              <a:rPr lang="en-US" sz="1600" dirty="0">
                <a:latin typeface="Tw Cen MT" panose="020B0602020104020603" pitchFamily="3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</a:rPr>
              <a:t>jenis</a:t>
            </a:r>
            <a:r>
              <a:rPr lang="en-US" sz="1600" dirty="0">
                <a:latin typeface="Tw Cen MT" panose="020B0602020104020603" pitchFamily="34" charset="0"/>
              </a:rPr>
              <a:t> “</a:t>
            </a:r>
            <a:r>
              <a:rPr lang="en-US" sz="1600" dirty="0" err="1">
                <a:latin typeface="Tw Cen MT" panose="020B0602020104020603" pitchFamily="34" charset="0"/>
              </a:rPr>
              <a:t>Buku</a:t>
            </a:r>
            <a:r>
              <a:rPr lang="en-US" sz="1600" dirty="0">
                <a:latin typeface="Tw Cen MT" panose="020B0602020104020603" pitchFamily="34" charset="0"/>
              </a:rPr>
              <a:t> – </a:t>
            </a:r>
            <a:r>
              <a:rPr lang="en-US" sz="1600" dirty="0" err="1">
                <a:latin typeface="Tw Cen MT" panose="020B0602020104020603" pitchFamily="34" charset="0"/>
              </a:rPr>
              <a:t>elektronik</a:t>
            </a:r>
            <a:r>
              <a:rPr lang="en-US" sz="1600" dirty="0">
                <a:latin typeface="Tw Cen MT" panose="020B0602020104020603" pitchFamily="34" charset="0"/>
              </a:rPr>
              <a:t> (E-Book)”</a:t>
            </a:r>
          </a:p>
          <a:p>
            <a:pPr marL="511175" lvl="1" indent="-282575">
              <a:buFont typeface="+mj-lt"/>
              <a:buAutoNum type="arabicPeriod"/>
            </a:pPr>
            <a:r>
              <a:rPr lang="en-US" sz="1600" dirty="0" err="1">
                <a:latin typeface="Tw Cen MT" panose="020B0602020104020603" pitchFamily="34" charset="0"/>
              </a:rPr>
              <a:t>Klik</a:t>
            </a:r>
            <a:r>
              <a:rPr lang="en-US" sz="1600" dirty="0">
                <a:latin typeface="Tw Cen MT" panose="020B0602020104020603" pitchFamily="34" charset="0"/>
              </a:rPr>
              <a:t> “</a:t>
            </a:r>
            <a:r>
              <a:rPr lang="en-US" sz="1600" dirty="0" err="1">
                <a:latin typeface="Tw Cen MT" panose="020B0602020104020603" pitchFamily="34" charset="0"/>
              </a:rPr>
              <a:t>Tersedia</a:t>
            </a:r>
            <a:r>
              <a:rPr lang="en-US" sz="1600" dirty="0">
                <a:latin typeface="Tw Cen MT" panose="020B0602020104020603" pitchFamily="34" charset="0"/>
              </a:rPr>
              <a:t> File Download”</a:t>
            </a:r>
          </a:p>
          <a:p>
            <a:pPr marL="511175" lvl="1" indent="-282575">
              <a:buFont typeface="+mj-lt"/>
              <a:buAutoNum type="arabicPeriod"/>
            </a:pPr>
            <a:r>
              <a:rPr lang="en-US" sz="1600" dirty="0" err="1">
                <a:latin typeface="Tw Cen MT" panose="020B0602020104020603" pitchFamily="34" charset="0"/>
              </a:rPr>
              <a:t>Klik</a:t>
            </a:r>
            <a:r>
              <a:rPr lang="en-US" sz="1600" dirty="0">
                <a:latin typeface="Tw Cen MT" panose="020B0602020104020603" pitchFamily="3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</a:rPr>
              <a:t>untuk</a:t>
            </a:r>
            <a:r>
              <a:rPr lang="en-US" sz="1600" dirty="0">
                <a:latin typeface="Tw Cen MT" panose="020B0602020104020603" pitchFamily="34" charset="0"/>
              </a:rPr>
              <a:t>  </a:t>
            </a:r>
            <a:r>
              <a:rPr lang="en-US" sz="1600" dirty="0" err="1">
                <a:latin typeface="Tw Cen MT" panose="020B0602020104020603" pitchFamily="34" charset="0"/>
              </a:rPr>
              <a:t>membaca</a:t>
            </a:r>
            <a:r>
              <a:rPr lang="en-US" sz="1600" dirty="0">
                <a:latin typeface="Tw Cen MT" panose="020B0602020104020603" pitchFamily="3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</a:rPr>
              <a:t>atau</a:t>
            </a:r>
            <a:r>
              <a:rPr lang="en-US" sz="1600" dirty="0">
                <a:latin typeface="Tw Cen MT" panose="020B0602020104020603" pitchFamily="34" charset="0"/>
              </a:rPr>
              <a:t> download file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D6E1475-4790-4ABD-9994-727ECAA54C5F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91"/>
          <a:stretch/>
        </p:blipFill>
        <p:spPr>
          <a:xfrm>
            <a:off x="8503920" y="2262326"/>
            <a:ext cx="3283213" cy="2521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80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49D99A-D63A-4E31-82CE-511F945F6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9" name="Title 1">
            <a:extLst>
              <a:ext uri="{FF2B5EF4-FFF2-40B4-BE49-F238E27FC236}">
                <a16:creationId xmlns:a16="http://schemas.microsoft.com/office/drawing/2014/main" id="{0A14BDFB-EB12-4BB0-B0E0-CC5F58722E75}"/>
              </a:ext>
            </a:extLst>
          </p:cNvPr>
          <p:cNvSpPr txBox="1">
            <a:spLocks/>
          </p:cNvSpPr>
          <p:nvPr/>
        </p:nvSpPr>
        <p:spPr>
          <a:xfrm>
            <a:off x="9093200" y="431508"/>
            <a:ext cx="2519464" cy="8353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Flipbook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DED2266-61E3-4263-9091-F58E98AECC7E}"/>
              </a:ext>
            </a:extLst>
          </p:cNvPr>
          <p:cNvSpPr/>
          <p:nvPr/>
        </p:nvSpPr>
        <p:spPr>
          <a:xfrm>
            <a:off x="9093200" y="1588907"/>
            <a:ext cx="25194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Tampilan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 flipbook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untuk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koleksi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 e-book</a:t>
            </a:r>
          </a:p>
          <a:p>
            <a:pPr marL="342900" indent="-342900">
              <a:buFont typeface="+mj-lt"/>
              <a:buAutoNum type="arabicPeriod"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Tw Cen MT" panose="020B0602020104020603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Klik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 icon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untuk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rPr>
              <a:t> download e-book</a:t>
            </a:r>
            <a:endParaRPr lang="id-ID" dirty="0">
              <a:solidFill>
                <a:schemeClr val="tx1">
                  <a:lumMod val="85000"/>
                  <a:lumOff val="15000"/>
                </a:schemeClr>
              </a:solidFill>
              <a:latin typeface="Tw Cen MT" panose="020B0602020104020603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A800EF-F2BB-4BAE-BFA6-AB7693AED0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50" y="1408326"/>
            <a:ext cx="8479310" cy="4357595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4D6F79CF-7535-4E53-93CB-CB63DF633220}"/>
              </a:ext>
            </a:extLst>
          </p:cNvPr>
          <p:cNvSpPr/>
          <p:nvPr/>
        </p:nvSpPr>
        <p:spPr>
          <a:xfrm rot="5400000">
            <a:off x="4954148" y="5095201"/>
            <a:ext cx="409280" cy="299667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75A9BBC-50D7-4FB7-8979-2BE4C5BB5682}"/>
              </a:ext>
            </a:extLst>
          </p:cNvPr>
          <p:cNvSpPr/>
          <p:nvPr/>
        </p:nvSpPr>
        <p:spPr>
          <a:xfrm>
            <a:off x="5054640" y="5470237"/>
            <a:ext cx="208299" cy="437123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D59F851-31D2-42A2-B363-C0FD4EB194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647" y="2132806"/>
            <a:ext cx="475302" cy="3895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42F3FE4-5781-40C9-A810-65AF3F0BC7C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010" y="5021679"/>
            <a:ext cx="759612" cy="622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163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49D99A-D63A-4E31-82CE-511F945F6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9" name="Title 1">
            <a:extLst>
              <a:ext uri="{FF2B5EF4-FFF2-40B4-BE49-F238E27FC236}">
                <a16:creationId xmlns:a16="http://schemas.microsoft.com/office/drawing/2014/main" id="{0A14BDFB-EB12-4BB0-B0E0-CC5F58722E75}"/>
              </a:ext>
            </a:extLst>
          </p:cNvPr>
          <p:cNvSpPr txBox="1">
            <a:spLocks/>
          </p:cNvSpPr>
          <p:nvPr/>
        </p:nvSpPr>
        <p:spPr>
          <a:xfrm>
            <a:off x="254191" y="437929"/>
            <a:ext cx="3205446" cy="8353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E-Journal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7A01E84-DD44-4181-962B-4D5CD50E062C}"/>
              </a:ext>
            </a:extLst>
          </p:cNvPr>
          <p:cNvGrpSpPr/>
          <p:nvPr/>
        </p:nvGrpSpPr>
        <p:grpSpPr>
          <a:xfrm>
            <a:off x="1100436" y="1669159"/>
            <a:ext cx="2974845" cy="1276332"/>
            <a:chOff x="726556" y="284104"/>
            <a:chExt cx="2974845" cy="127633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1806BC6-068C-4BF4-95A6-508C4BBADC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556" y="284104"/>
              <a:ext cx="2665323" cy="1001259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39673C0-6746-4C07-A5A3-8098FFFEB3D8}"/>
                </a:ext>
              </a:extLst>
            </p:cNvPr>
            <p:cNvSpPr/>
            <p:nvPr/>
          </p:nvSpPr>
          <p:spPr>
            <a:xfrm>
              <a:off x="798721" y="1191104"/>
              <a:ext cx="290268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ID" b="1" dirty="0"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https://ieeexplore.ieee.org</a:t>
              </a:r>
              <a:endParaRPr lang="en-ID" b="1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DE1BF4E-BD9E-4853-8E7A-54F43F825C4C}"/>
              </a:ext>
            </a:extLst>
          </p:cNvPr>
          <p:cNvGrpSpPr/>
          <p:nvPr/>
        </p:nvGrpSpPr>
        <p:grpSpPr>
          <a:xfrm>
            <a:off x="1298039" y="3161528"/>
            <a:ext cx="2805372" cy="1237569"/>
            <a:chOff x="3821597" y="274383"/>
            <a:chExt cx="2840766" cy="128782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1AB56EC-7F90-429F-AB19-E4E1DF2BFC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35177" y="274383"/>
              <a:ext cx="2827186" cy="1062065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5732A6A-0A18-4DE5-9E04-F8D04B800E77}"/>
                </a:ext>
              </a:extLst>
            </p:cNvPr>
            <p:cNvSpPr/>
            <p:nvPr/>
          </p:nvSpPr>
          <p:spPr>
            <a:xfrm>
              <a:off x="3821597" y="1192877"/>
              <a:ext cx="26731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D" b="1" dirty="0">
                  <a:hlinkClick r:id="rId6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https://link.springer.com/</a:t>
              </a:r>
              <a:endParaRPr lang="en-ID" b="1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6ADA25E-49E2-4024-82A5-64EEE5B850E2}"/>
              </a:ext>
            </a:extLst>
          </p:cNvPr>
          <p:cNvGrpSpPr/>
          <p:nvPr/>
        </p:nvGrpSpPr>
        <p:grpSpPr>
          <a:xfrm>
            <a:off x="1703213" y="4735748"/>
            <a:ext cx="2078024" cy="1223597"/>
            <a:chOff x="6771423" y="273849"/>
            <a:chExt cx="2056653" cy="1318042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7C027CFB-2D0C-41BF-9DFD-0C41C134603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48923" y="273849"/>
              <a:ext cx="1031354" cy="1024337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50BE923-9C58-4E3D-BB44-FD3A4BC044D8}"/>
                </a:ext>
              </a:extLst>
            </p:cNvPr>
            <p:cNvSpPr/>
            <p:nvPr/>
          </p:nvSpPr>
          <p:spPr>
            <a:xfrm>
              <a:off x="6771423" y="1222559"/>
              <a:ext cx="205665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D" b="1" dirty="0">
                  <a:hlinkClick r:id="rId8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https://dl.acm.org/</a:t>
              </a:r>
              <a:endParaRPr lang="en-ID" b="1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86B0392-AB9B-43AE-BA47-FBF5C1A8BDD1}"/>
              </a:ext>
            </a:extLst>
          </p:cNvPr>
          <p:cNvGrpSpPr/>
          <p:nvPr/>
        </p:nvGrpSpPr>
        <p:grpSpPr>
          <a:xfrm>
            <a:off x="7613826" y="1739149"/>
            <a:ext cx="3315780" cy="1206342"/>
            <a:chOff x="3799301" y="1937028"/>
            <a:chExt cx="3315780" cy="1206342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504BA60-1E60-4E34-93F5-04C6F212C26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0209" y="1937028"/>
              <a:ext cx="2880886" cy="1082239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8A6CDE1-11D9-415A-AE3F-F753F8894078}"/>
                </a:ext>
              </a:extLst>
            </p:cNvPr>
            <p:cNvSpPr/>
            <p:nvPr/>
          </p:nvSpPr>
          <p:spPr>
            <a:xfrm>
              <a:off x="3799301" y="2774038"/>
              <a:ext cx="331578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D" b="1" dirty="0">
                  <a:hlinkClick r:id="rId10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https://www.sciencedirect.com/</a:t>
              </a:r>
              <a:endParaRPr lang="en-ID" b="1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0ED9D73-BE20-4E3E-A37A-4626B63A6107}"/>
              </a:ext>
            </a:extLst>
          </p:cNvPr>
          <p:cNvGrpSpPr/>
          <p:nvPr/>
        </p:nvGrpSpPr>
        <p:grpSpPr>
          <a:xfrm>
            <a:off x="4252328" y="3472001"/>
            <a:ext cx="3361498" cy="951640"/>
            <a:chOff x="715233" y="3311120"/>
            <a:chExt cx="3361498" cy="951640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4618BD1B-073B-498A-8070-723C27E600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8866" y="3311120"/>
              <a:ext cx="2868252" cy="640625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0BA56DB-AD4B-4EBD-B3EF-A80ACD382219}"/>
                </a:ext>
              </a:extLst>
            </p:cNvPr>
            <p:cNvSpPr/>
            <p:nvPr/>
          </p:nvSpPr>
          <p:spPr>
            <a:xfrm>
              <a:off x="715233" y="3893428"/>
              <a:ext cx="336149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D" b="1" dirty="0">
                  <a:hlinkClick r:id="rId1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https://www.worldscientific.com</a:t>
              </a:r>
              <a:endParaRPr lang="en-ID" b="1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CA3A1B2-45A3-4FDD-A609-439B5F4CF94E}"/>
              </a:ext>
            </a:extLst>
          </p:cNvPr>
          <p:cNvGrpSpPr/>
          <p:nvPr/>
        </p:nvGrpSpPr>
        <p:grpSpPr>
          <a:xfrm>
            <a:off x="3985050" y="4594842"/>
            <a:ext cx="3583505" cy="1364503"/>
            <a:chOff x="798721" y="4640759"/>
            <a:chExt cx="3761158" cy="1488742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FAFB237-94DA-40FC-9159-081C54827764}"/>
                </a:ext>
              </a:extLst>
            </p:cNvPr>
            <p:cNvSpPr/>
            <p:nvPr/>
          </p:nvSpPr>
          <p:spPr>
            <a:xfrm>
              <a:off x="798721" y="5760169"/>
              <a:ext cx="376115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D" b="1" dirty="0">
                  <a:hlinkClick r:id="rId1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https://www.inderscienceonline.com</a:t>
              </a:r>
              <a:endParaRPr lang="en-ID" b="1" dirty="0"/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0AB3C664-4D87-45CD-8594-E8C5B92C6A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3425" y="4640759"/>
              <a:ext cx="3361498" cy="1050468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E6D8154-E2A7-45D9-AC6E-F216E35E8165}"/>
              </a:ext>
            </a:extLst>
          </p:cNvPr>
          <p:cNvGrpSpPr/>
          <p:nvPr/>
        </p:nvGrpSpPr>
        <p:grpSpPr>
          <a:xfrm>
            <a:off x="4063594" y="1205511"/>
            <a:ext cx="3692707" cy="2027054"/>
            <a:chOff x="466559" y="1219664"/>
            <a:chExt cx="3856815" cy="2178845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E1D6841-7C7C-4E46-A024-82118BC3E945}"/>
                </a:ext>
              </a:extLst>
            </p:cNvPr>
            <p:cNvSpPr/>
            <p:nvPr/>
          </p:nvSpPr>
          <p:spPr>
            <a:xfrm>
              <a:off x="744046" y="2756296"/>
              <a:ext cx="357932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ID" sz="1600" b="1" dirty="0">
                  <a:hlinkClick r:id="rId1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https://www.emerald.com/insight/</a:t>
              </a:r>
              <a:endParaRPr lang="en-ID" sz="1600" b="1" dirty="0"/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2FEF87CF-D12A-49BB-8A58-C9EAF0EBC0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559" y="1219664"/>
              <a:ext cx="3268268" cy="2178845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E6906A4-BEB7-46F8-A11E-D82D59C4317C}"/>
              </a:ext>
            </a:extLst>
          </p:cNvPr>
          <p:cNvGrpSpPr/>
          <p:nvPr/>
        </p:nvGrpSpPr>
        <p:grpSpPr>
          <a:xfrm>
            <a:off x="7699032" y="2876153"/>
            <a:ext cx="3181518" cy="1718689"/>
            <a:chOff x="4436550" y="2730142"/>
            <a:chExt cx="3192655" cy="1910857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86D3D2E-926B-4372-AC26-00C0EDE36ED6}"/>
                </a:ext>
              </a:extLst>
            </p:cNvPr>
            <p:cNvSpPr/>
            <p:nvPr/>
          </p:nvSpPr>
          <p:spPr>
            <a:xfrm>
              <a:off x="4491808" y="3977132"/>
              <a:ext cx="313739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D" b="1" dirty="0">
                  <a:hlinkClick r:id="rId17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https://journals.sagepub.com/</a:t>
              </a:r>
              <a:endParaRPr lang="en-ID" b="1" dirty="0"/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47DB0554-9317-4D86-8D60-AD372E7DBE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6550" y="2730142"/>
              <a:ext cx="3111967" cy="1910857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0593FB0-16DA-4387-974F-90860C36A1F9}"/>
              </a:ext>
            </a:extLst>
          </p:cNvPr>
          <p:cNvGrpSpPr/>
          <p:nvPr/>
        </p:nvGrpSpPr>
        <p:grpSpPr>
          <a:xfrm>
            <a:off x="7754096" y="4806954"/>
            <a:ext cx="3246265" cy="1292188"/>
            <a:chOff x="4715599" y="4921792"/>
            <a:chExt cx="3315780" cy="1207709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16C8F9F-3F6A-4F1C-A81B-BA40F671B965}"/>
                </a:ext>
              </a:extLst>
            </p:cNvPr>
            <p:cNvSpPr/>
            <p:nvPr/>
          </p:nvSpPr>
          <p:spPr>
            <a:xfrm>
              <a:off x="4787318" y="5760169"/>
              <a:ext cx="317234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D" b="1" dirty="0">
                  <a:hlinkClick r:id="rId19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https://www.tandfonline.com/</a:t>
              </a:r>
              <a:endParaRPr lang="en-ID" b="1" dirty="0"/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BD3E886B-7A11-404D-BAC8-CF39C76438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5599" y="4921792"/>
              <a:ext cx="3315780" cy="7836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08636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49D99A-D63A-4E31-82CE-511F945F6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172"/>
            <a:ext cx="12192000" cy="6858000"/>
          </a:xfrm>
          <a:prstGeom prst="rect">
            <a:avLst/>
          </a:prstGeom>
        </p:spPr>
      </p:pic>
      <p:sp>
        <p:nvSpPr>
          <p:cNvPr id="89" name="Title 1">
            <a:extLst>
              <a:ext uri="{FF2B5EF4-FFF2-40B4-BE49-F238E27FC236}">
                <a16:creationId xmlns:a16="http://schemas.microsoft.com/office/drawing/2014/main" id="{0A14BDFB-EB12-4BB0-B0E0-CC5F58722E75}"/>
              </a:ext>
            </a:extLst>
          </p:cNvPr>
          <p:cNvSpPr txBox="1">
            <a:spLocks/>
          </p:cNvSpPr>
          <p:nvPr/>
        </p:nvSpPr>
        <p:spPr>
          <a:xfrm>
            <a:off x="945070" y="690530"/>
            <a:ext cx="4081687" cy="8353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Database E-Book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F737E9AD-F688-4E64-9556-1B2EC303EDEA}"/>
              </a:ext>
            </a:extLst>
          </p:cNvPr>
          <p:cNvGrpSpPr/>
          <p:nvPr/>
        </p:nvGrpSpPr>
        <p:grpSpPr>
          <a:xfrm>
            <a:off x="1206354" y="2105309"/>
            <a:ext cx="3122265" cy="757863"/>
            <a:chOff x="1123372" y="4931508"/>
            <a:chExt cx="3955518" cy="1008363"/>
          </a:xfrm>
        </p:grpSpPr>
        <p:pic>
          <p:nvPicPr>
            <p:cNvPr id="86" name="Picture 85">
              <a:extLst>
                <a:ext uri="{FF2B5EF4-FFF2-40B4-BE49-F238E27FC236}">
                  <a16:creationId xmlns:a16="http://schemas.microsoft.com/office/drawing/2014/main" id="{70F6C702-7959-40F8-AE2D-D1ABE7033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0883" y="4931508"/>
              <a:ext cx="3840450" cy="820699"/>
            </a:xfrm>
            <a:prstGeom prst="rect">
              <a:avLst/>
            </a:prstGeom>
          </p:spPr>
        </p:pic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902AF10A-4349-4544-8889-71675734D9F8}"/>
                </a:ext>
              </a:extLst>
            </p:cNvPr>
            <p:cNvSpPr/>
            <p:nvPr/>
          </p:nvSpPr>
          <p:spPr>
            <a:xfrm>
              <a:off x="1123372" y="5550838"/>
              <a:ext cx="3955518" cy="3890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D" sz="1300" b="1" dirty="0"/>
                <a:t>https://www.bloomsburycollections.com/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1FD39EA5-14BD-462A-AE1F-63F9ABD91BF1}"/>
              </a:ext>
            </a:extLst>
          </p:cNvPr>
          <p:cNvGrpSpPr/>
          <p:nvPr/>
        </p:nvGrpSpPr>
        <p:grpSpPr>
          <a:xfrm>
            <a:off x="4599982" y="1953406"/>
            <a:ext cx="3172464" cy="993273"/>
            <a:chOff x="6952066" y="2833058"/>
            <a:chExt cx="3028571" cy="828571"/>
          </a:xfrm>
        </p:grpSpPr>
        <p:pic>
          <p:nvPicPr>
            <p:cNvPr id="90" name="Picture 89">
              <a:extLst>
                <a:ext uri="{FF2B5EF4-FFF2-40B4-BE49-F238E27FC236}">
                  <a16:creationId xmlns:a16="http://schemas.microsoft.com/office/drawing/2014/main" id="{ED68FBE3-C076-464A-8755-6641A22FD2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2066" y="2833058"/>
              <a:ext cx="3028571" cy="828571"/>
            </a:xfrm>
            <a:prstGeom prst="rect">
              <a:avLst/>
            </a:prstGeom>
          </p:spPr>
        </p:pic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679B472C-B273-408D-BB8D-1F4552FC0BB3}"/>
                </a:ext>
              </a:extLst>
            </p:cNvPr>
            <p:cNvSpPr/>
            <p:nvPr/>
          </p:nvSpPr>
          <p:spPr>
            <a:xfrm>
              <a:off x="7041015" y="3362314"/>
              <a:ext cx="2454070" cy="2923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D" sz="1300" b="1" dirty="0"/>
                <a:t>https://digital-library.theiet.org/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7F6EAD46-D686-4E85-9DF5-FF8E508C5534}"/>
              </a:ext>
            </a:extLst>
          </p:cNvPr>
          <p:cNvGrpSpPr/>
          <p:nvPr/>
        </p:nvGrpSpPr>
        <p:grpSpPr>
          <a:xfrm>
            <a:off x="1087247" y="3374176"/>
            <a:ext cx="2877647" cy="975785"/>
            <a:chOff x="1304111" y="3786406"/>
            <a:chExt cx="2877647" cy="975785"/>
          </a:xfrm>
        </p:grpSpPr>
        <p:pic>
          <p:nvPicPr>
            <p:cNvPr id="93" name="Picture 92">
              <a:extLst>
                <a:ext uri="{FF2B5EF4-FFF2-40B4-BE49-F238E27FC236}">
                  <a16:creationId xmlns:a16="http://schemas.microsoft.com/office/drawing/2014/main" id="{988FDF00-36A5-4217-9A87-39364BB78E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9376" y="3786406"/>
              <a:ext cx="2150495" cy="696151"/>
            </a:xfrm>
            <a:prstGeom prst="rect">
              <a:avLst/>
            </a:prstGeom>
          </p:spPr>
        </p:pic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8C75064B-9F5B-4D87-98E3-202874999964}"/>
                </a:ext>
              </a:extLst>
            </p:cNvPr>
            <p:cNvSpPr/>
            <p:nvPr/>
          </p:nvSpPr>
          <p:spPr>
            <a:xfrm>
              <a:off x="1304111" y="4469803"/>
              <a:ext cx="2877647" cy="2923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D" sz="1300" b="1" dirty="0"/>
                <a:t>https://portal.igpublish.com/iglibrary/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C598DBFD-EA13-4A7F-9D77-99B6E0C6CE2D}"/>
              </a:ext>
            </a:extLst>
          </p:cNvPr>
          <p:cNvGrpSpPr/>
          <p:nvPr/>
        </p:nvGrpSpPr>
        <p:grpSpPr>
          <a:xfrm>
            <a:off x="4830897" y="3502403"/>
            <a:ext cx="2303263" cy="880038"/>
            <a:chOff x="8042618" y="3923311"/>
            <a:chExt cx="2099435" cy="764250"/>
          </a:xfrm>
        </p:grpSpPr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0185197A-FC15-437F-AF60-C579438C71D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88799" y="3923311"/>
              <a:ext cx="2053254" cy="498623"/>
            </a:xfrm>
            <a:prstGeom prst="rect">
              <a:avLst/>
            </a:prstGeom>
          </p:spPr>
        </p:pic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3409080E-558A-4FF3-B551-98D8BDE23136}"/>
                </a:ext>
              </a:extLst>
            </p:cNvPr>
            <p:cNvSpPr/>
            <p:nvPr/>
          </p:nvSpPr>
          <p:spPr>
            <a:xfrm>
              <a:off x="8042618" y="4395173"/>
              <a:ext cx="2053254" cy="2923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D" sz="1300" b="1" dirty="0"/>
                <a:t>https://www.statista.com/</a:t>
              </a:r>
            </a:p>
          </p:txBody>
        </p:sp>
      </p:grpSp>
      <p:sp>
        <p:nvSpPr>
          <p:cNvPr id="99" name="TextBox 98">
            <a:extLst>
              <a:ext uri="{FF2B5EF4-FFF2-40B4-BE49-F238E27FC236}">
                <a16:creationId xmlns:a16="http://schemas.microsoft.com/office/drawing/2014/main" id="{0B2B5E39-EB29-4504-9167-A5F22D685090}"/>
              </a:ext>
            </a:extLst>
          </p:cNvPr>
          <p:cNvSpPr txBox="1"/>
          <p:nvPr/>
        </p:nvSpPr>
        <p:spPr>
          <a:xfrm>
            <a:off x="8079565" y="5578309"/>
            <a:ext cx="34255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 Roid"/>
              </a:rPr>
              <a:t>Perpusnas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 Roid"/>
              </a:rPr>
              <a:t> /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 Roid"/>
              </a:rPr>
              <a:t>Registrasi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 Roid"/>
              </a:rPr>
              <a:t>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 Roid"/>
              </a:rPr>
              <a:t>Mandiri</a:t>
            </a:r>
            <a:endParaRPr lang="en-US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y Roid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F302764-A196-4693-80D0-9DA74460C70A}"/>
              </a:ext>
            </a:extLst>
          </p:cNvPr>
          <p:cNvGrpSpPr/>
          <p:nvPr/>
        </p:nvGrpSpPr>
        <p:grpSpPr>
          <a:xfrm>
            <a:off x="8260876" y="1599312"/>
            <a:ext cx="2909417" cy="3806182"/>
            <a:chOff x="7021603" y="1204444"/>
            <a:chExt cx="2909417" cy="3806182"/>
          </a:xfrm>
        </p:grpSpPr>
        <p:sp>
          <p:nvSpPr>
            <p:cNvPr id="100" name="Rounded Rectangle 20">
              <a:extLst>
                <a:ext uri="{FF2B5EF4-FFF2-40B4-BE49-F238E27FC236}">
                  <a16:creationId xmlns:a16="http://schemas.microsoft.com/office/drawing/2014/main" id="{7CE24A23-231E-4026-AC57-26173EAF4FE9}"/>
                </a:ext>
              </a:extLst>
            </p:cNvPr>
            <p:cNvSpPr/>
            <p:nvPr/>
          </p:nvSpPr>
          <p:spPr>
            <a:xfrm>
              <a:off x="7021603" y="1204444"/>
              <a:ext cx="2909417" cy="380618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Rounded Rectangle 21">
              <a:extLst>
                <a:ext uri="{FF2B5EF4-FFF2-40B4-BE49-F238E27FC236}">
                  <a16:creationId xmlns:a16="http://schemas.microsoft.com/office/drawing/2014/main" id="{EE4D1EF9-B412-4D64-95D9-375038FA367A}"/>
                </a:ext>
              </a:extLst>
            </p:cNvPr>
            <p:cNvSpPr/>
            <p:nvPr/>
          </p:nvSpPr>
          <p:spPr>
            <a:xfrm>
              <a:off x="7150989" y="1282936"/>
              <a:ext cx="2657808" cy="3603813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C0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en-US" sz="1400" b="1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http://</a:t>
              </a:r>
            </a:p>
            <a:p>
              <a:pPr algn="ctr"/>
              <a:r>
                <a:rPr lang="en-US" sz="1400" b="1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e-resources.perpusnas.go.id</a:t>
              </a:r>
            </a:p>
            <a:p>
              <a:pPr algn="ctr"/>
              <a:endParaRPr lang="en-US" sz="28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pic>
          <p:nvPicPr>
            <p:cNvPr id="102" name="Content Placeholder 25">
              <a:extLst>
                <a:ext uri="{FF2B5EF4-FFF2-40B4-BE49-F238E27FC236}">
                  <a16:creationId xmlns:a16="http://schemas.microsoft.com/office/drawing/2014/main" id="{659B70E1-0C11-4EBE-8BD7-2B32D4B4351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42762" y="1363618"/>
              <a:ext cx="1418098" cy="1418098"/>
            </a:xfrm>
            <a:prstGeom prst="rect">
              <a:avLst/>
            </a:prstGeom>
          </p:spPr>
        </p:pic>
        <p:pic>
          <p:nvPicPr>
            <p:cNvPr id="103" name="Picture 102">
              <a:extLst>
                <a:ext uri="{FF2B5EF4-FFF2-40B4-BE49-F238E27FC236}">
                  <a16:creationId xmlns:a16="http://schemas.microsoft.com/office/drawing/2014/main" id="{3557E0E0-91E8-4FE2-99AB-8C3F062E54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829" b="12281"/>
            <a:stretch/>
          </p:blipFill>
          <p:spPr>
            <a:xfrm>
              <a:off x="7517212" y="3459435"/>
              <a:ext cx="2071743" cy="7413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16057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49D99A-D63A-4E31-82CE-511F945F6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9" name="Title 1">
            <a:extLst>
              <a:ext uri="{FF2B5EF4-FFF2-40B4-BE49-F238E27FC236}">
                <a16:creationId xmlns:a16="http://schemas.microsoft.com/office/drawing/2014/main" id="{0A14BDFB-EB12-4BB0-B0E0-CC5F58722E75}"/>
              </a:ext>
            </a:extLst>
          </p:cNvPr>
          <p:cNvSpPr txBox="1">
            <a:spLocks/>
          </p:cNvSpPr>
          <p:nvPr/>
        </p:nvSpPr>
        <p:spPr>
          <a:xfrm>
            <a:off x="473450" y="469243"/>
            <a:ext cx="1961785" cy="8353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MyLoft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C19ADC-6D7F-45D7-B90A-677FEB30573F}"/>
              </a:ext>
            </a:extLst>
          </p:cNvPr>
          <p:cNvSpPr txBox="1"/>
          <p:nvPr/>
        </p:nvSpPr>
        <p:spPr>
          <a:xfrm>
            <a:off x="334621" y="1339244"/>
            <a:ext cx="314351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US" dirty="0">
                <a:latin typeface="Tw Cen MT" panose="020B0602020104020603" pitchFamily="34" charset="0"/>
              </a:rPr>
              <a:t>https://app.myloft.xyz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>
                <a:latin typeface="Tw Cen MT" panose="020B0602020104020603" pitchFamily="34" charset="0"/>
              </a:rPr>
              <a:t>Instalasi</a:t>
            </a:r>
            <a:r>
              <a:rPr lang="en-US" dirty="0">
                <a:latin typeface="Tw Cen MT" panose="020B0602020104020603" pitchFamily="34" charset="0"/>
              </a:rPr>
              <a:t> </a:t>
            </a:r>
            <a:r>
              <a:rPr lang="en-US" dirty="0" err="1">
                <a:latin typeface="Tw Cen MT" panose="020B0602020104020603" pitchFamily="34" charset="0"/>
              </a:rPr>
              <a:t>MyLoft</a:t>
            </a:r>
            <a:r>
              <a:rPr lang="en-US" dirty="0">
                <a:latin typeface="Tw Cen MT" panose="020B0602020104020603" pitchFamily="34" charset="0"/>
              </a:rPr>
              <a:t>: </a:t>
            </a:r>
            <a:r>
              <a:rPr lang="en-US" dirty="0">
                <a:latin typeface="Tw Cen MT" panose="020B0602020104020603" pitchFamily="34" charset="0"/>
                <a:hlinkClick r:id="rId3"/>
              </a:rPr>
              <a:t>https://www.instagram.com/p/CFong92J8qH/</a:t>
            </a:r>
            <a:endParaRPr lang="en-US" dirty="0">
              <a:latin typeface="Tw Cen MT" panose="020B0602020104020603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Tw Cen MT" panose="020B0602020104020603" pitchFamily="34" charset="0"/>
              </a:rPr>
              <a:t>Email: </a:t>
            </a:r>
            <a:r>
              <a:rPr lang="en-US" dirty="0" err="1">
                <a:latin typeface="Tw Cen MT" panose="020B0602020104020603" pitchFamily="34" charset="0"/>
              </a:rPr>
              <a:t>institusi</a:t>
            </a:r>
            <a:r>
              <a:rPr lang="en-US" dirty="0">
                <a:latin typeface="Tw Cen MT" panose="020B0602020104020603" pitchFamily="34" charset="0"/>
              </a:rPr>
              <a:t> (….@telkomuniversity.ac.id)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Tw Cen MT" panose="020B0602020104020603" pitchFamily="34" charset="0"/>
              </a:rPr>
              <a:t>E-Resources – Database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>
                <a:latin typeface="Tw Cen MT" panose="020B0602020104020603" pitchFamily="34" charset="0"/>
              </a:rPr>
              <a:t>Informasi</a:t>
            </a:r>
            <a:r>
              <a:rPr lang="en-US" dirty="0">
                <a:latin typeface="Tw Cen MT" panose="020B0602020104020603" pitchFamily="34" charset="0"/>
              </a:rPr>
              <a:t> </a:t>
            </a:r>
            <a:r>
              <a:rPr lang="en-US" dirty="0" err="1">
                <a:latin typeface="Tw Cen MT" panose="020B0602020104020603" pitchFamily="34" charset="0"/>
              </a:rPr>
              <a:t>Lengkap</a:t>
            </a:r>
            <a:r>
              <a:rPr lang="en-US" dirty="0">
                <a:latin typeface="Tw Cen MT" panose="020B0602020104020603" pitchFamily="34" charset="0"/>
              </a:rPr>
              <a:t>: </a:t>
            </a:r>
            <a:r>
              <a:rPr lang="en-US" dirty="0">
                <a:latin typeface="Tw Cen MT" panose="020B0602020104020603" pitchFamily="34" charset="0"/>
                <a:hlinkClick r:id="rId4"/>
              </a:rPr>
              <a:t>https://openlibrary.telkomuniversity.ac.id/home/information/id/197.html</a:t>
            </a:r>
            <a:endParaRPr lang="en-US" dirty="0">
              <a:latin typeface="Tw Cen MT" panose="020B0602020104020603" pitchFamily="34" charset="0"/>
            </a:endParaRPr>
          </a:p>
          <a:p>
            <a:endParaRPr lang="en-US" dirty="0">
              <a:latin typeface="Tw Cen MT" panose="020B0602020104020603" pitchFamily="34" charset="0"/>
            </a:endParaRPr>
          </a:p>
          <a:p>
            <a:endParaRPr lang="en-US" dirty="0">
              <a:latin typeface="Tw Cen MT" panose="020B0602020104020603" pitchFamily="34" charset="0"/>
            </a:endParaRPr>
          </a:p>
          <a:p>
            <a:endParaRPr lang="en-US" dirty="0">
              <a:latin typeface="Tw Cen MT" panose="020B0602020104020603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DFDCBD-FDEA-4D88-B97E-0AF07D05608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066" r="1075" b="27498"/>
          <a:stretch/>
        </p:blipFill>
        <p:spPr>
          <a:xfrm>
            <a:off x="3539329" y="2347274"/>
            <a:ext cx="8179220" cy="38959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703CA86-4ABD-4868-A069-30542498DD2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8400" r="12987" b="5563"/>
          <a:stretch/>
        </p:blipFill>
        <p:spPr>
          <a:xfrm>
            <a:off x="7011340" y="614765"/>
            <a:ext cx="4707209" cy="26181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7B419D8-6DED-4279-9A2E-0F41A6CF9F54}"/>
              </a:ext>
            </a:extLst>
          </p:cNvPr>
          <p:cNvSpPr/>
          <p:nvPr/>
        </p:nvSpPr>
        <p:spPr>
          <a:xfrm>
            <a:off x="3478140" y="3533539"/>
            <a:ext cx="1836014" cy="586687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CADBF6C-7C7B-4E75-9A87-C1E9D6C20372}"/>
              </a:ext>
            </a:extLst>
          </p:cNvPr>
          <p:cNvSpPr/>
          <p:nvPr/>
        </p:nvSpPr>
        <p:spPr>
          <a:xfrm>
            <a:off x="9777340" y="1923816"/>
            <a:ext cx="1836014" cy="586687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6684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6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45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49D99A-D63A-4E31-82CE-511F945F6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9" name="Title 1">
            <a:extLst>
              <a:ext uri="{FF2B5EF4-FFF2-40B4-BE49-F238E27FC236}">
                <a16:creationId xmlns:a16="http://schemas.microsoft.com/office/drawing/2014/main" id="{0A14BDFB-EB12-4BB0-B0E0-CC5F58722E75}"/>
              </a:ext>
            </a:extLst>
          </p:cNvPr>
          <p:cNvSpPr txBox="1">
            <a:spLocks/>
          </p:cNvSpPr>
          <p:nvPr/>
        </p:nvSpPr>
        <p:spPr>
          <a:xfrm>
            <a:off x="5709920" y="269579"/>
            <a:ext cx="6026451" cy="83537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</a:lstStyle>
          <a:p>
            <a:r>
              <a:rPr lang="en-US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Tampilan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Database e-Journal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6C4A45-AD6E-43CB-A49A-2E3C363005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671" b="26626"/>
          <a:stretch/>
        </p:blipFill>
        <p:spPr>
          <a:xfrm>
            <a:off x="2179094" y="1439291"/>
            <a:ext cx="7349901" cy="22718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FE630F-5AC7-4CED-99C7-B84D0FF507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446" y="2933523"/>
            <a:ext cx="5833030" cy="23186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2A0C0FD-2660-44F6-8C0C-9204776ABD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1620" y="3711152"/>
            <a:ext cx="6447934" cy="25398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1EE54EC-CDC6-47D4-A344-810CC29817F8}"/>
              </a:ext>
            </a:extLst>
          </p:cNvPr>
          <p:cNvSpPr/>
          <p:nvPr/>
        </p:nvSpPr>
        <p:spPr>
          <a:xfrm>
            <a:off x="5156462" y="1504249"/>
            <a:ext cx="1564850" cy="586687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8F7C40E-947B-4CFE-84A1-E92CA9035B7A}"/>
              </a:ext>
            </a:extLst>
          </p:cNvPr>
          <p:cNvSpPr/>
          <p:nvPr/>
        </p:nvSpPr>
        <p:spPr>
          <a:xfrm>
            <a:off x="491834" y="2751114"/>
            <a:ext cx="1412380" cy="586687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E09DE00-DA83-411B-B2DD-9E688A797AB9}"/>
              </a:ext>
            </a:extLst>
          </p:cNvPr>
          <p:cNvSpPr/>
          <p:nvPr/>
        </p:nvSpPr>
        <p:spPr>
          <a:xfrm>
            <a:off x="9709607" y="3601644"/>
            <a:ext cx="1027523" cy="586687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209324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49D99A-D63A-4E31-82CE-511F945F6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9" name="Title 1">
            <a:extLst>
              <a:ext uri="{FF2B5EF4-FFF2-40B4-BE49-F238E27FC236}">
                <a16:creationId xmlns:a16="http://schemas.microsoft.com/office/drawing/2014/main" id="{0A14BDFB-EB12-4BB0-B0E0-CC5F58722E75}"/>
              </a:ext>
            </a:extLst>
          </p:cNvPr>
          <p:cNvSpPr txBox="1">
            <a:spLocks/>
          </p:cNvSpPr>
          <p:nvPr/>
        </p:nvSpPr>
        <p:spPr>
          <a:xfrm>
            <a:off x="8151000" y="278500"/>
            <a:ext cx="2898045" cy="83537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E-Proceeding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F0B3254-D53D-46E2-B79C-FD8292043DB9}"/>
              </a:ext>
            </a:extLst>
          </p:cNvPr>
          <p:cNvGrpSpPr/>
          <p:nvPr/>
        </p:nvGrpSpPr>
        <p:grpSpPr>
          <a:xfrm>
            <a:off x="522722" y="451163"/>
            <a:ext cx="10769456" cy="5870898"/>
            <a:chOff x="2147241" y="625526"/>
            <a:chExt cx="10769456" cy="587089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56BC854-DBD3-472D-B6CE-E96C715E37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8627" t="4075" r="39926" b="42650"/>
            <a:stretch/>
          </p:blipFill>
          <p:spPr>
            <a:xfrm>
              <a:off x="2333317" y="670520"/>
              <a:ext cx="3436247" cy="200160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69494AE-7D91-4883-BC3C-E0661C8A6E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7241" y="625526"/>
              <a:ext cx="395040" cy="350529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793DA49-A0B4-4887-AEBB-9510C29946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86239" y="1061145"/>
              <a:ext cx="511870" cy="454194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9928D0C-C372-4C8D-BA9D-605BA932402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5919" y="670520"/>
              <a:ext cx="2650340" cy="290254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1FD6160-CFC6-4E72-B708-A9532191F2B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92993" y="674285"/>
              <a:ext cx="3519086" cy="244037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6226E5D-E5AD-4127-B0EB-BA1F315A858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8065" y="2613935"/>
              <a:ext cx="3982190" cy="260916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BD2D11E-3308-4E24-BAC1-C7B98B9138D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7431" y="3114008"/>
              <a:ext cx="2262648" cy="171718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F0E651F-F0BF-4140-942F-445F7F4E5F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0942" y="3644226"/>
              <a:ext cx="765831" cy="679541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321DC92-26DF-4AB1-9464-2BC1FF68BA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73200" y="1190019"/>
              <a:ext cx="695047" cy="616731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2789B1E3-D94C-4379-AA6D-1D683C4534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8755" y="1679524"/>
              <a:ext cx="659507" cy="558291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7ABCC27-0CEF-420C-92AE-3E4DEFA0F9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0088" y="4697786"/>
              <a:ext cx="765714" cy="679437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347D8F71-6224-445A-B3A5-BED98F8F60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55641" y="2552440"/>
              <a:ext cx="3232120" cy="261451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9E962197-D0FF-444C-BFC1-A7B4F8DA1B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73366" y="2663587"/>
              <a:ext cx="664437" cy="589571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F1EBE1E-ABD5-479C-AEB3-5DA3F520125C}"/>
                </a:ext>
              </a:extLst>
            </p:cNvPr>
            <p:cNvSpPr txBox="1"/>
            <p:nvPr/>
          </p:nvSpPr>
          <p:spPr>
            <a:xfrm>
              <a:off x="2604631" y="5273080"/>
              <a:ext cx="5115888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>
                <a:buAutoNum type="arabicPeriod"/>
              </a:pPr>
              <a:r>
                <a:rPr lang="en-US" sz="1800" dirty="0" err="1">
                  <a:latin typeface="Tw Cen MT" panose="020B0602020104020603" pitchFamily="34" charset="0"/>
                </a:rPr>
                <a:t>Buka</a:t>
              </a:r>
              <a:r>
                <a:rPr lang="en-US" sz="1800" dirty="0">
                  <a:latin typeface="Tw Cen MT" panose="020B0602020104020603" pitchFamily="34" charset="0"/>
                </a:rPr>
                <a:t> openlibrary.telkomuniversity.ac.id</a:t>
              </a:r>
            </a:p>
            <a:p>
              <a:pPr marL="342900" indent="-342900">
                <a:buAutoNum type="arabicPeriod"/>
              </a:pPr>
              <a:r>
                <a:rPr lang="en-US" sz="1800" dirty="0" err="1">
                  <a:latin typeface="Tw Cen MT" panose="020B0602020104020603" pitchFamily="34" charset="0"/>
                </a:rPr>
                <a:t>Klik</a:t>
              </a:r>
              <a:r>
                <a:rPr lang="en-US" sz="1800" dirty="0">
                  <a:latin typeface="Tw Cen MT" panose="020B0602020104020603" pitchFamily="34" charset="0"/>
                </a:rPr>
                <a:t> menu “E-Publications”</a:t>
              </a:r>
            </a:p>
            <a:p>
              <a:pPr marL="342900" indent="-342900">
                <a:buAutoNum type="arabicPeriod"/>
              </a:pPr>
              <a:r>
                <a:rPr lang="en-US" sz="1800" dirty="0" err="1">
                  <a:latin typeface="Tw Cen MT" panose="020B0602020104020603" pitchFamily="34" charset="0"/>
                </a:rPr>
                <a:t>Pilih</a:t>
              </a:r>
              <a:r>
                <a:rPr lang="en-US" sz="1800" dirty="0">
                  <a:latin typeface="Tw Cen MT" panose="020B0602020104020603" pitchFamily="34" charset="0"/>
                </a:rPr>
                <a:t> </a:t>
              </a:r>
              <a:r>
                <a:rPr lang="en-US" sz="1800" dirty="0" err="1">
                  <a:latin typeface="Tw Cen MT" panose="020B0602020104020603" pitchFamily="34" charset="0"/>
                </a:rPr>
                <a:t>jenis</a:t>
              </a:r>
              <a:r>
                <a:rPr lang="en-US" sz="1800" dirty="0">
                  <a:latin typeface="Tw Cen MT" panose="020B0602020104020603" pitchFamily="34" charset="0"/>
                </a:rPr>
                <a:t> </a:t>
              </a:r>
              <a:r>
                <a:rPr lang="en-US" sz="1800" dirty="0" err="1">
                  <a:latin typeface="Tw Cen MT" panose="020B0602020104020603" pitchFamily="34" charset="0"/>
                </a:rPr>
                <a:t>eProceedings</a:t>
              </a:r>
              <a:r>
                <a:rPr lang="en-US" sz="1800" dirty="0">
                  <a:latin typeface="Tw Cen MT" panose="020B0602020104020603" pitchFamily="34" charset="0"/>
                </a:rPr>
                <a:t> yang </a:t>
              </a:r>
              <a:r>
                <a:rPr lang="en-US" sz="1800" dirty="0" err="1">
                  <a:latin typeface="Tw Cen MT" panose="020B0602020104020603" pitchFamily="34" charset="0"/>
                </a:rPr>
                <a:t>kita</a:t>
              </a:r>
              <a:r>
                <a:rPr lang="en-US" sz="1800" dirty="0">
                  <a:latin typeface="Tw Cen MT" panose="020B0602020104020603" pitchFamily="34" charset="0"/>
                </a:rPr>
                <a:t> </a:t>
              </a:r>
              <a:r>
                <a:rPr lang="en-US" sz="1800" dirty="0" err="1">
                  <a:latin typeface="Tw Cen MT" panose="020B0602020104020603" pitchFamily="34" charset="0"/>
                </a:rPr>
                <a:t>ingin</a:t>
              </a:r>
              <a:r>
                <a:rPr lang="en-US" sz="1800" dirty="0">
                  <a:latin typeface="Tw Cen MT" panose="020B0602020104020603" pitchFamily="34" charset="0"/>
                </a:rPr>
                <a:t> </a:t>
              </a:r>
              <a:r>
                <a:rPr lang="en-US" sz="1800" dirty="0" err="1">
                  <a:latin typeface="Tw Cen MT" panose="020B0602020104020603" pitchFamily="34" charset="0"/>
                </a:rPr>
                <a:t>akses</a:t>
              </a:r>
              <a:endParaRPr lang="en-US" sz="1800" dirty="0">
                <a:latin typeface="Tw Cen MT" panose="020B0602020104020603" pitchFamily="34" charset="0"/>
              </a:endParaRPr>
            </a:p>
            <a:p>
              <a:pPr marL="342900" indent="-342900">
                <a:buAutoNum type="arabicPeriod"/>
              </a:pPr>
              <a:r>
                <a:rPr lang="en-US" sz="1800" dirty="0" err="1">
                  <a:latin typeface="Tw Cen MT" panose="020B0602020104020603" pitchFamily="34" charset="0"/>
                </a:rPr>
                <a:t>Kemudian</a:t>
              </a:r>
              <a:r>
                <a:rPr lang="en-US" sz="1800" dirty="0">
                  <a:latin typeface="Tw Cen MT" panose="020B0602020104020603" pitchFamily="34" charset="0"/>
                </a:rPr>
                <a:t> </a:t>
              </a:r>
              <a:r>
                <a:rPr lang="en-US" sz="1800" dirty="0" err="1">
                  <a:latin typeface="Tw Cen MT" panose="020B0602020104020603" pitchFamily="34" charset="0"/>
                </a:rPr>
                <a:t>kita</a:t>
              </a:r>
              <a:r>
                <a:rPr lang="en-US" sz="1800" dirty="0">
                  <a:latin typeface="Tw Cen MT" panose="020B0602020104020603" pitchFamily="34" charset="0"/>
                </a:rPr>
                <a:t> </a:t>
              </a:r>
              <a:r>
                <a:rPr lang="en-US" sz="1800" dirty="0" err="1">
                  <a:latin typeface="Tw Cen MT" panose="020B0602020104020603" pitchFamily="34" charset="0"/>
                </a:rPr>
                <a:t>pilih</a:t>
              </a:r>
              <a:r>
                <a:rPr lang="en-US" sz="1800" dirty="0">
                  <a:latin typeface="Tw Cen MT" panose="020B0602020104020603" pitchFamily="34" charset="0"/>
                </a:rPr>
                <a:t> </a:t>
              </a:r>
              <a:r>
                <a:rPr lang="en-US" sz="1800" dirty="0" err="1">
                  <a:latin typeface="Tw Cen MT" panose="020B0602020104020603" pitchFamily="34" charset="0"/>
                </a:rPr>
                <a:t>edisi</a:t>
              </a:r>
              <a:r>
                <a:rPr lang="en-US" sz="1800" dirty="0">
                  <a:latin typeface="Tw Cen MT" panose="020B0602020104020603" pitchFamily="34" charset="0"/>
                </a:rPr>
                <a:t> </a:t>
              </a:r>
              <a:r>
                <a:rPr lang="en-US" sz="1800" dirty="0" err="1">
                  <a:latin typeface="Tw Cen MT" panose="020B0602020104020603" pitchFamily="34" charset="0"/>
                </a:rPr>
                <a:t>apa</a:t>
              </a:r>
              <a:r>
                <a:rPr lang="en-US" sz="1800" dirty="0">
                  <a:latin typeface="Tw Cen MT" panose="020B0602020104020603" pitchFamily="34" charset="0"/>
                </a:rPr>
                <a:t> yang </a:t>
              </a:r>
              <a:r>
                <a:rPr lang="en-US" sz="1800" dirty="0" err="1">
                  <a:latin typeface="Tw Cen MT" panose="020B0602020104020603" pitchFamily="34" charset="0"/>
                </a:rPr>
                <a:t>kita</a:t>
              </a:r>
              <a:r>
                <a:rPr lang="en-US" sz="1800" dirty="0">
                  <a:latin typeface="Tw Cen MT" panose="020B0602020104020603" pitchFamily="34" charset="0"/>
                </a:rPr>
                <a:t> </a:t>
              </a:r>
              <a:r>
                <a:rPr lang="en-US" sz="1800" dirty="0" err="1">
                  <a:latin typeface="Tw Cen MT" panose="020B0602020104020603" pitchFamily="34" charset="0"/>
                </a:rPr>
                <a:t>ingin</a:t>
              </a:r>
              <a:r>
                <a:rPr lang="en-US" sz="1800" dirty="0">
                  <a:latin typeface="Tw Cen MT" panose="020B0602020104020603" pitchFamily="34" charset="0"/>
                </a:rPr>
                <a:t> </a:t>
              </a:r>
              <a:r>
                <a:rPr lang="en-US" sz="1800" dirty="0" err="1">
                  <a:latin typeface="Tw Cen MT" panose="020B0602020104020603" pitchFamily="34" charset="0"/>
                </a:rPr>
                <a:t>buka</a:t>
              </a:r>
              <a:endParaRPr lang="en-US" sz="1800" dirty="0">
                <a:latin typeface="Tw Cen MT" panose="020B0602020104020603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1515503-B7E6-45D0-9ED6-935648739949}"/>
                </a:ext>
              </a:extLst>
            </p:cNvPr>
            <p:cNvSpPr txBox="1"/>
            <p:nvPr/>
          </p:nvSpPr>
          <p:spPr>
            <a:xfrm>
              <a:off x="7800809" y="5296095"/>
              <a:ext cx="5115888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buFont typeface="+mj-lt"/>
                <a:buAutoNum type="arabicPeriod" startAt="5"/>
              </a:pPr>
              <a:r>
                <a:rPr lang="en-US" sz="1800" dirty="0">
                  <a:latin typeface="Tw Cen MT" panose="020B0602020104020603" pitchFamily="34" charset="0"/>
                </a:rPr>
                <a:t>List </a:t>
              </a:r>
              <a:r>
                <a:rPr lang="en-US" sz="1800" dirty="0" err="1">
                  <a:latin typeface="Tw Cen MT" panose="020B0602020104020603" pitchFamily="34" charset="0"/>
                </a:rPr>
                <a:t>judul</a:t>
              </a:r>
              <a:r>
                <a:rPr lang="en-US" sz="1800" dirty="0">
                  <a:latin typeface="Tw Cen MT" panose="020B0602020104020603" pitchFamily="34" charset="0"/>
                </a:rPr>
                <a:t> </a:t>
              </a:r>
              <a:r>
                <a:rPr lang="en-US" sz="1800" dirty="0" err="1">
                  <a:latin typeface="Tw Cen MT" panose="020B0602020104020603" pitchFamily="34" charset="0"/>
                </a:rPr>
                <a:t>dari</a:t>
              </a:r>
              <a:r>
                <a:rPr lang="en-US" sz="1800" dirty="0">
                  <a:latin typeface="Tw Cen MT" panose="020B0602020104020603" pitchFamily="34" charset="0"/>
                </a:rPr>
                <a:t> </a:t>
              </a:r>
              <a:r>
                <a:rPr lang="en-US" sz="1800" dirty="0" err="1">
                  <a:latin typeface="Tw Cen MT" panose="020B0602020104020603" pitchFamily="34" charset="0"/>
                </a:rPr>
                <a:t>eproceedings</a:t>
              </a:r>
              <a:r>
                <a:rPr lang="en-US" sz="1800" dirty="0">
                  <a:latin typeface="Tw Cen MT" panose="020B0602020104020603" pitchFamily="34" charset="0"/>
                </a:rPr>
                <a:t> yang </a:t>
              </a:r>
              <a:r>
                <a:rPr lang="en-US" sz="1800" dirty="0" err="1">
                  <a:latin typeface="Tw Cen MT" panose="020B0602020104020603" pitchFamily="34" charset="0"/>
                </a:rPr>
                <a:t>kita</a:t>
              </a:r>
              <a:r>
                <a:rPr lang="en-US" sz="1800" dirty="0">
                  <a:latin typeface="Tw Cen MT" panose="020B0602020104020603" pitchFamily="34" charset="0"/>
                </a:rPr>
                <a:t> </a:t>
              </a:r>
              <a:r>
                <a:rPr lang="en-US" sz="1800" dirty="0" err="1">
                  <a:latin typeface="Tw Cen MT" panose="020B0602020104020603" pitchFamily="34" charset="0"/>
                </a:rPr>
                <a:t>pilih</a:t>
              </a:r>
              <a:r>
                <a:rPr lang="en-US" sz="1800" dirty="0">
                  <a:latin typeface="Tw Cen MT" panose="020B0602020104020603" pitchFamily="34" charset="0"/>
                </a:rPr>
                <a:t>, </a:t>
              </a:r>
              <a:r>
                <a:rPr lang="en-US" sz="1800" dirty="0" err="1">
                  <a:latin typeface="Tw Cen MT" panose="020B0602020104020603" pitchFamily="34" charset="0"/>
                </a:rPr>
                <a:t>Silahkan</a:t>
              </a:r>
              <a:r>
                <a:rPr lang="en-US" sz="1800" dirty="0">
                  <a:latin typeface="Tw Cen MT" panose="020B0602020104020603" pitchFamily="34" charset="0"/>
                </a:rPr>
                <a:t> </a:t>
              </a:r>
              <a:r>
                <a:rPr lang="en-US" sz="1800" dirty="0" err="1">
                  <a:latin typeface="Tw Cen MT" panose="020B0602020104020603" pitchFamily="34" charset="0"/>
                </a:rPr>
                <a:t>klik</a:t>
              </a:r>
              <a:r>
                <a:rPr lang="en-US" sz="1800" dirty="0">
                  <a:latin typeface="Tw Cen MT" panose="020B0602020104020603" pitchFamily="34" charset="0"/>
                </a:rPr>
                <a:t> </a:t>
              </a:r>
              <a:r>
                <a:rPr lang="en-US" sz="1800" dirty="0" err="1">
                  <a:latin typeface="Tw Cen MT" panose="020B0602020104020603" pitchFamily="34" charset="0"/>
                </a:rPr>
                <a:t>judul</a:t>
              </a:r>
              <a:r>
                <a:rPr lang="en-US" sz="1800" dirty="0">
                  <a:latin typeface="Tw Cen MT" panose="020B0602020104020603" pitchFamily="34" charset="0"/>
                </a:rPr>
                <a:t> yang </a:t>
              </a:r>
              <a:r>
                <a:rPr lang="en-US" sz="1800" dirty="0" err="1">
                  <a:latin typeface="Tw Cen MT" panose="020B0602020104020603" pitchFamily="34" charset="0"/>
                </a:rPr>
                <a:t>kita</a:t>
              </a:r>
              <a:r>
                <a:rPr lang="en-US" sz="1800" dirty="0">
                  <a:latin typeface="Tw Cen MT" panose="020B0602020104020603" pitchFamily="34" charset="0"/>
                </a:rPr>
                <a:t> </a:t>
              </a:r>
              <a:r>
                <a:rPr lang="en-US" sz="1800" dirty="0" err="1">
                  <a:latin typeface="Tw Cen MT" panose="020B0602020104020603" pitchFamily="34" charset="0"/>
                </a:rPr>
                <a:t>butuhkan</a:t>
              </a:r>
              <a:endParaRPr lang="en-US" sz="1800" dirty="0">
                <a:latin typeface="Tw Cen MT" panose="020B0602020104020603" pitchFamily="34" charset="0"/>
              </a:endParaRPr>
            </a:p>
            <a:p>
              <a:pPr marL="342900" indent="-342900">
                <a:buFont typeface="+mj-lt"/>
                <a:buAutoNum type="arabicPeriod" startAt="6"/>
              </a:pPr>
              <a:r>
                <a:rPr lang="en-US" sz="1800" dirty="0">
                  <a:latin typeface="Tw Cen MT" panose="020B0602020104020603" pitchFamily="34" charset="0"/>
                </a:rPr>
                <a:t>Save file yang </a:t>
              </a:r>
              <a:r>
                <a:rPr lang="en-US" sz="1800" dirty="0" err="1">
                  <a:latin typeface="Tw Cen MT" panose="020B0602020104020603" pitchFamily="34" charset="0"/>
                </a:rPr>
                <a:t>butuhkan</a:t>
              </a:r>
              <a:endParaRPr lang="en-US" sz="1800" dirty="0">
                <a:latin typeface="Tw Cen MT" panose="020B0602020104020603" pitchFamily="34" charset="0"/>
              </a:endParaRPr>
            </a:p>
            <a:p>
              <a:pPr marL="342900" indent="-342900">
                <a:buAutoNum type="arabicPeriod" startAt="6"/>
              </a:pPr>
              <a:r>
                <a:rPr lang="en-US" sz="1800" dirty="0" err="1">
                  <a:latin typeface="Tw Cen MT" panose="020B0602020104020603" pitchFamily="34" charset="0"/>
                </a:rPr>
                <a:t>Contoh</a:t>
              </a:r>
              <a:r>
                <a:rPr lang="en-US" sz="1800" dirty="0">
                  <a:latin typeface="Tw Cen MT" panose="020B0602020104020603" pitchFamily="34" charset="0"/>
                </a:rPr>
                <a:t> </a:t>
              </a:r>
              <a:r>
                <a:rPr lang="en-US" sz="1800" dirty="0" err="1">
                  <a:latin typeface="Tw Cen MT" panose="020B0602020104020603" pitchFamily="34" charset="0"/>
                </a:rPr>
                <a:t>artikel</a:t>
              </a:r>
              <a:r>
                <a:rPr lang="en-US" sz="1800" dirty="0">
                  <a:latin typeface="Tw Cen MT" panose="020B0602020104020603" pitchFamily="34" charset="0"/>
                </a:rPr>
                <a:t> </a:t>
              </a:r>
              <a:r>
                <a:rPr lang="en-US" sz="1800" dirty="0" err="1">
                  <a:latin typeface="Tw Cen MT" panose="020B0602020104020603" pitchFamily="34" charset="0"/>
                </a:rPr>
                <a:t>jurnal</a:t>
              </a:r>
              <a:r>
                <a:rPr lang="en-US" sz="1800" dirty="0">
                  <a:latin typeface="Tw Cen MT" panose="020B0602020104020603" pitchFamily="34" charset="0"/>
                </a:rPr>
                <a:t> </a:t>
              </a:r>
              <a:r>
                <a:rPr lang="en-US" sz="1800" dirty="0" err="1">
                  <a:latin typeface="Tw Cen MT" panose="020B0602020104020603" pitchFamily="34" charset="0"/>
                </a:rPr>
                <a:t>eProceedings</a:t>
              </a:r>
              <a:endParaRPr lang="en-US" sz="1800" dirty="0">
                <a:latin typeface="Tw Cen MT" panose="020B06020201040206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43198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49D99A-D63A-4E31-82CE-511F945F6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9" name="Title 1">
            <a:extLst>
              <a:ext uri="{FF2B5EF4-FFF2-40B4-BE49-F238E27FC236}">
                <a16:creationId xmlns:a16="http://schemas.microsoft.com/office/drawing/2014/main" id="{0A14BDFB-EB12-4BB0-B0E0-CC5F58722E75}"/>
              </a:ext>
            </a:extLst>
          </p:cNvPr>
          <p:cNvSpPr txBox="1">
            <a:spLocks/>
          </p:cNvSpPr>
          <p:nvPr/>
        </p:nvSpPr>
        <p:spPr>
          <a:xfrm>
            <a:off x="4251490" y="269579"/>
            <a:ext cx="6307542" cy="8353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</a:lstStyle>
          <a:p>
            <a:r>
              <a:rPr lang="en-US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Layanan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“Delivery Service”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C17E14-8CF3-4A19-8930-339F5B666B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281" t="17475" r="43278" b="20129"/>
          <a:stretch>
            <a:fillRect/>
          </a:stretch>
        </p:blipFill>
        <p:spPr>
          <a:xfrm>
            <a:off x="1671549" y="1337781"/>
            <a:ext cx="2304913" cy="23487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Rounded Rectangular Callout 4">
            <a:extLst>
              <a:ext uri="{FF2B5EF4-FFF2-40B4-BE49-F238E27FC236}">
                <a16:creationId xmlns:a16="http://schemas.microsoft.com/office/drawing/2014/main" id="{F6B4DC00-96F1-4BA8-BA52-00FC0CE90AAF}"/>
              </a:ext>
            </a:extLst>
          </p:cNvPr>
          <p:cNvSpPr/>
          <p:nvPr/>
        </p:nvSpPr>
        <p:spPr>
          <a:xfrm>
            <a:off x="4945700" y="1767246"/>
            <a:ext cx="5536864" cy="1808624"/>
          </a:xfrm>
          <a:prstGeom prst="wedgeRoundRectCallout">
            <a:avLst>
              <a:gd name="adj1" fmla="val -67198"/>
              <a:gd name="adj2" fmla="val -5588"/>
              <a:gd name="adj3" fmla="val 16667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 err="1"/>
              <a:t>Layanan</a:t>
            </a:r>
            <a:r>
              <a:rPr lang="en-US" sz="1400" b="1" dirty="0"/>
              <a:t> </a:t>
            </a:r>
            <a:r>
              <a:rPr lang="en-US" sz="1400" b="1" dirty="0" err="1"/>
              <a:t>Peminjaman</a:t>
            </a:r>
            <a:r>
              <a:rPr lang="en-US" sz="1400" b="1" dirty="0"/>
              <a:t> </a:t>
            </a:r>
            <a:r>
              <a:rPr lang="en-US" sz="1400" b="1" dirty="0" err="1"/>
              <a:t>Buku</a:t>
            </a:r>
            <a:r>
              <a:rPr lang="en-US" sz="1400" b="1" dirty="0"/>
              <a:t> </a:t>
            </a:r>
            <a:r>
              <a:rPr lang="en-US" sz="1400" b="1" dirty="0" err="1"/>
              <a:t>Melalui</a:t>
            </a:r>
            <a:r>
              <a:rPr lang="en-US" sz="1400" b="1" dirty="0"/>
              <a:t> Delivery Service.</a:t>
            </a:r>
          </a:p>
          <a:p>
            <a:r>
              <a:rPr lang="en-US" sz="1400" dirty="0" err="1"/>
              <a:t>Alternatif</a:t>
            </a:r>
            <a:r>
              <a:rPr lang="en-US" sz="1400" dirty="0"/>
              <a:t> </a:t>
            </a:r>
            <a:r>
              <a:rPr lang="en-US" sz="1400" dirty="0" err="1"/>
              <a:t>bagi</a:t>
            </a:r>
            <a:r>
              <a:rPr lang="en-US" sz="1400" dirty="0"/>
              <a:t> </a:t>
            </a:r>
            <a:r>
              <a:rPr lang="en-US" sz="1400" dirty="0" err="1"/>
              <a:t>sivitas</a:t>
            </a:r>
            <a:r>
              <a:rPr lang="en-US" sz="1400" dirty="0"/>
              <a:t> yang </a:t>
            </a:r>
            <a:r>
              <a:rPr lang="en-US" sz="1400" dirty="0" err="1"/>
              <a:t>ingin</a:t>
            </a:r>
            <a:r>
              <a:rPr lang="en-US" sz="1400" dirty="0"/>
              <a:t> </a:t>
            </a:r>
            <a:r>
              <a:rPr lang="en-US" sz="1400" dirty="0" err="1"/>
              <a:t>meminjam</a:t>
            </a:r>
            <a:r>
              <a:rPr lang="en-US" sz="1400" dirty="0"/>
              <a:t> </a:t>
            </a:r>
            <a:r>
              <a:rPr lang="en-US" sz="1400" dirty="0" err="1"/>
              <a:t>buku</a:t>
            </a:r>
            <a:r>
              <a:rPr lang="en-US" sz="1400" dirty="0"/>
              <a:t> di </a:t>
            </a:r>
            <a:r>
              <a:rPr lang="en-US" sz="1400" dirty="0" err="1"/>
              <a:t>Openlibrary</a:t>
            </a:r>
            <a:r>
              <a:rPr lang="en-US" sz="1400" dirty="0"/>
              <a:t> </a:t>
            </a:r>
            <a:r>
              <a:rPr lang="en-US" sz="1400" dirty="0" err="1"/>
              <a:t>melalui</a:t>
            </a:r>
            <a:r>
              <a:rPr lang="en-US" sz="1400" dirty="0"/>
              <a:t> </a:t>
            </a:r>
            <a:r>
              <a:rPr lang="en-US" sz="1400" dirty="0" err="1"/>
              <a:t>jasa</a:t>
            </a:r>
            <a:r>
              <a:rPr lang="en-US" sz="1400" dirty="0"/>
              <a:t> </a:t>
            </a:r>
            <a:r>
              <a:rPr lang="en-US" sz="1400" dirty="0" err="1"/>
              <a:t>pengiriman</a:t>
            </a:r>
            <a:r>
              <a:rPr lang="en-US" sz="1400" dirty="0"/>
              <a:t> service online. (</a:t>
            </a:r>
            <a:r>
              <a:rPr lang="en-US" sz="1400" dirty="0" err="1"/>
              <a:t>khusus</a:t>
            </a:r>
            <a:r>
              <a:rPr lang="en-US" sz="1400" dirty="0"/>
              <a:t> Bandung Raya).</a:t>
            </a:r>
          </a:p>
          <a:p>
            <a:endParaRPr lang="en-US" sz="1400" b="1" dirty="0"/>
          </a:p>
          <a:p>
            <a:r>
              <a:rPr lang="en-US" sz="1400" b="1" dirty="0"/>
              <a:t>https://www.instagram.com/p/CGUfBOBpZxu/?igshid=1a7flvjbq5bzr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F1F78F-0292-40A1-ABD8-6B0503D419D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549" y="3790788"/>
            <a:ext cx="2304912" cy="2304912"/>
          </a:xfrm>
          <a:prstGeom prst="rect">
            <a:avLst/>
          </a:prstGeom>
        </p:spPr>
      </p:pic>
      <p:sp>
        <p:nvSpPr>
          <p:cNvPr id="8" name="Rounded Rectangular Callout 4">
            <a:extLst>
              <a:ext uri="{FF2B5EF4-FFF2-40B4-BE49-F238E27FC236}">
                <a16:creationId xmlns:a16="http://schemas.microsoft.com/office/drawing/2014/main" id="{0C5C9761-B7EB-482C-8F75-59B4DC801E0C}"/>
              </a:ext>
            </a:extLst>
          </p:cNvPr>
          <p:cNvSpPr/>
          <p:nvPr/>
        </p:nvSpPr>
        <p:spPr>
          <a:xfrm>
            <a:off x="4945700" y="3989118"/>
            <a:ext cx="5536864" cy="1908252"/>
          </a:xfrm>
          <a:prstGeom prst="wedgeRoundRectCallout">
            <a:avLst>
              <a:gd name="adj1" fmla="val -67198"/>
              <a:gd name="adj2" fmla="val -5588"/>
              <a:gd name="adj3" fmla="val 16667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err="1"/>
              <a:t>Layanan</a:t>
            </a:r>
            <a:r>
              <a:rPr lang="en-US" sz="1600" b="1" dirty="0"/>
              <a:t> </a:t>
            </a:r>
            <a:r>
              <a:rPr lang="en-US" sz="1600" b="1" dirty="0" err="1"/>
              <a:t>Pengembalian</a:t>
            </a:r>
            <a:r>
              <a:rPr lang="en-US" sz="1600" b="1" dirty="0"/>
              <a:t> </a:t>
            </a:r>
            <a:r>
              <a:rPr lang="en-US" sz="1600" b="1" dirty="0" err="1"/>
              <a:t>Melalui</a:t>
            </a:r>
            <a:r>
              <a:rPr lang="en-US" sz="1600" b="1" dirty="0"/>
              <a:t> </a:t>
            </a:r>
            <a:r>
              <a:rPr lang="en-US" sz="1600" b="1" dirty="0" err="1"/>
              <a:t>Jasa</a:t>
            </a:r>
            <a:r>
              <a:rPr lang="en-US" sz="1600" b="1" dirty="0"/>
              <a:t> </a:t>
            </a:r>
            <a:r>
              <a:rPr lang="en-US" sz="1600" b="1" dirty="0" err="1"/>
              <a:t>Ekspedisi</a:t>
            </a:r>
            <a:r>
              <a:rPr lang="en-US" sz="1600" b="1" dirty="0"/>
              <a:t>. </a:t>
            </a:r>
            <a:r>
              <a:rPr lang="en-ID" sz="1600" dirty="0"/>
              <a:t>Open Library </a:t>
            </a:r>
            <a:r>
              <a:rPr lang="en-ID" sz="1600" dirty="0" err="1"/>
              <a:t>memfasilitasi</a:t>
            </a:r>
            <a:r>
              <a:rPr lang="en-ID" sz="1600" dirty="0"/>
              <a:t> </a:t>
            </a:r>
            <a:r>
              <a:rPr lang="en-ID" sz="1600" dirty="0" err="1"/>
              <a:t>pengembalian</a:t>
            </a:r>
            <a:r>
              <a:rPr lang="en-ID" sz="1600" dirty="0"/>
              <a:t> </a:t>
            </a:r>
            <a:r>
              <a:rPr lang="en-ID" sz="1600" dirty="0" err="1"/>
              <a:t>buku</a:t>
            </a:r>
            <a:r>
              <a:rPr lang="en-ID" sz="1600" dirty="0"/>
              <a:t> </a:t>
            </a:r>
            <a:r>
              <a:rPr lang="en-ID" sz="1600" dirty="0" err="1"/>
              <a:t>melalui</a:t>
            </a:r>
            <a:r>
              <a:rPr lang="en-ID" sz="1600" dirty="0"/>
              <a:t> </a:t>
            </a:r>
            <a:r>
              <a:rPr lang="en-ID" sz="1600" dirty="0" err="1"/>
              <a:t>pengiriman</a:t>
            </a:r>
            <a:r>
              <a:rPr lang="en-ID" sz="1600" dirty="0"/>
              <a:t> </a:t>
            </a:r>
            <a:r>
              <a:rPr lang="en-ID" sz="1600" dirty="0" err="1"/>
              <a:t>paket</a:t>
            </a:r>
            <a:r>
              <a:rPr lang="en-ID" sz="1600" dirty="0"/>
              <a:t> </a:t>
            </a:r>
            <a:r>
              <a:rPr lang="en-ID" sz="1600" dirty="0" err="1"/>
              <a:t>melalui</a:t>
            </a:r>
            <a:r>
              <a:rPr lang="en-ID" sz="1600" dirty="0"/>
              <a:t> </a:t>
            </a:r>
            <a:r>
              <a:rPr lang="en-ID" sz="1600" dirty="0" err="1"/>
              <a:t>jasa</a:t>
            </a:r>
            <a:r>
              <a:rPr lang="en-ID" sz="1600" dirty="0"/>
              <a:t> </a:t>
            </a:r>
            <a:r>
              <a:rPr lang="en-ID" sz="1600" dirty="0" err="1"/>
              <a:t>ekspedisi</a:t>
            </a:r>
            <a:endParaRPr lang="en-US" sz="1600" dirty="0">
              <a:latin typeface="Tw Cen MT" panose="020B0602020104020603" pitchFamily="34" charset="0"/>
            </a:endParaRPr>
          </a:p>
          <a:p>
            <a:endParaRPr lang="en-US" sz="1600" b="1" dirty="0">
              <a:latin typeface="Tw Cen MT" panose="020B0602020104020603" pitchFamily="34" charset="0"/>
            </a:endParaRPr>
          </a:p>
          <a:p>
            <a:r>
              <a:rPr lang="en-ID" sz="1600" b="1" dirty="0"/>
              <a:t>https://www.instagram.com/p/CKTOTuKpEHd/</a:t>
            </a:r>
          </a:p>
          <a:p>
            <a:endParaRPr lang="en-US" sz="1600" b="1" dirty="0"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871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8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49D99A-D63A-4E31-82CE-511F945F6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9" name="Title 1">
            <a:extLst>
              <a:ext uri="{FF2B5EF4-FFF2-40B4-BE49-F238E27FC236}">
                <a16:creationId xmlns:a16="http://schemas.microsoft.com/office/drawing/2014/main" id="{0A14BDFB-EB12-4BB0-B0E0-CC5F58722E75}"/>
              </a:ext>
            </a:extLst>
          </p:cNvPr>
          <p:cNvSpPr txBox="1">
            <a:spLocks/>
          </p:cNvSpPr>
          <p:nvPr/>
        </p:nvSpPr>
        <p:spPr>
          <a:xfrm>
            <a:off x="3535052" y="364074"/>
            <a:ext cx="7701908" cy="83537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</a:lstStyle>
          <a:p>
            <a:r>
              <a:rPr lang="en-US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Layanan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“Document Delivery Service”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AC844F-D02F-4108-B8CD-A147D87F02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753" y="1994064"/>
            <a:ext cx="3341592" cy="32339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Rounded Rectangular Callout 4">
            <a:extLst>
              <a:ext uri="{FF2B5EF4-FFF2-40B4-BE49-F238E27FC236}">
                <a16:creationId xmlns:a16="http://schemas.microsoft.com/office/drawing/2014/main" id="{8C1E82DA-9429-49BD-8138-48DE7201B1A8}"/>
              </a:ext>
            </a:extLst>
          </p:cNvPr>
          <p:cNvSpPr/>
          <p:nvPr/>
        </p:nvSpPr>
        <p:spPr>
          <a:xfrm>
            <a:off x="5279885" y="2754706"/>
            <a:ext cx="5363989" cy="1855001"/>
          </a:xfrm>
          <a:prstGeom prst="wedgeRoundRectCallout">
            <a:avLst>
              <a:gd name="adj1" fmla="val -67198"/>
              <a:gd name="adj2" fmla="val -5588"/>
              <a:gd name="adj3" fmla="val 16667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 err="1"/>
              <a:t>Layanan</a:t>
            </a:r>
            <a:r>
              <a:rPr lang="en-US" sz="1400" b="1" dirty="0"/>
              <a:t> Document Delivery Service.</a:t>
            </a:r>
          </a:p>
          <a:p>
            <a:r>
              <a:rPr lang="en-US" sz="1400" dirty="0"/>
              <a:t>L</a:t>
            </a:r>
            <a:r>
              <a:rPr lang="id-ID" sz="1400" dirty="0"/>
              <a:t>ayanan open library untuk pengguna yang memerlukan dokumen/informasi secara tercetak </a:t>
            </a:r>
            <a:r>
              <a:rPr lang="en-US" sz="1400" dirty="0" err="1"/>
              <a:t>atau</a:t>
            </a:r>
            <a:r>
              <a:rPr lang="en-US" sz="1400" dirty="0"/>
              <a:t> </a:t>
            </a:r>
            <a:r>
              <a:rPr lang="en-US" sz="1400" dirty="0" err="1"/>
              <a:t>elektronik</a:t>
            </a:r>
            <a:r>
              <a:rPr lang="en-US" sz="1400" dirty="0"/>
              <a:t> </a:t>
            </a:r>
            <a:r>
              <a:rPr lang="id-ID" sz="1400" dirty="0"/>
              <a:t>dari koleksi buku, jurnal, dan karya akhir yang tersedia di TelU open library melalui mekanisme pencetakan/copy dan pengiriman dokumen</a:t>
            </a:r>
            <a:endParaRPr lang="en-US" sz="1400" dirty="0"/>
          </a:p>
          <a:p>
            <a:endParaRPr lang="en-US" sz="1400" b="1" dirty="0"/>
          </a:p>
          <a:p>
            <a:r>
              <a:rPr lang="en-US" sz="1400" b="1" dirty="0"/>
              <a:t>https://www.instagram.com/p/CLeELKRpjsd/</a:t>
            </a:r>
          </a:p>
        </p:txBody>
      </p:sp>
    </p:spTree>
    <p:extLst>
      <p:ext uri="{BB962C8B-B14F-4D97-AF65-F5344CB8AC3E}">
        <p14:creationId xmlns:p14="http://schemas.microsoft.com/office/powerpoint/2010/main" val="1504174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49D99A-D63A-4E31-82CE-511F945F6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9" name="Title 1">
            <a:extLst>
              <a:ext uri="{FF2B5EF4-FFF2-40B4-BE49-F238E27FC236}">
                <a16:creationId xmlns:a16="http://schemas.microsoft.com/office/drawing/2014/main" id="{0A14BDFB-EB12-4BB0-B0E0-CC5F58722E75}"/>
              </a:ext>
            </a:extLst>
          </p:cNvPr>
          <p:cNvSpPr txBox="1">
            <a:spLocks/>
          </p:cNvSpPr>
          <p:nvPr/>
        </p:nvSpPr>
        <p:spPr>
          <a:xfrm>
            <a:off x="7745828" y="363847"/>
            <a:ext cx="2898045" cy="83537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Kelas </a:t>
            </a:r>
            <a:r>
              <a:rPr lang="en-US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Literasi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12F58D7-35C7-4DD7-95C4-50AE51D37B7B}"/>
              </a:ext>
            </a:extLst>
          </p:cNvPr>
          <p:cNvGrpSpPr/>
          <p:nvPr/>
        </p:nvGrpSpPr>
        <p:grpSpPr>
          <a:xfrm>
            <a:off x="1173901" y="1104958"/>
            <a:ext cx="6125726" cy="5007402"/>
            <a:chOff x="1183327" y="1104958"/>
            <a:chExt cx="6067425" cy="500740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1D6BADF-6545-4F6C-A4D4-4DD8758A7D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3327" y="1104958"/>
              <a:ext cx="6067425" cy="2673425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90250E6-2560-49FA-A4E0-426A2A0950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55198"/>
            <a:stretch/>
          </p:blipFill>
          <p:spPr>
            <a:xfrm>
              <a:off x="1183327" y="3654321"/>
              <a:ext cx="6067425" cy="2458039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9BC25E90-F108-4C62-B7B9-02CE67E0670D}"/>
              </a:ext>
            </a:extLst>
          </p:cNvPr>
          <p:cNvSpPr txBox="1"/>
          <p:nvPr/>
        </p:nvSpPr>
        <p:spPr>
          <a:xfrm>
            <a:off x="7835383" y="1563073"/>
            <a:ext cx="382086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262626"/>
                </a:solidFill>
                <a:effectLst/>
                <a:latin typeface="Tw Cen MT" panose="020B0602020104020603" pitchFamily="34" charset="0"/>
              </a:rPr>
              <a:t>“</a:t>
            </a:r>
            <a:r>
              <a:rPr lang="id-ID" b="0" i="0" dirty="0">
                <a:solidFill>
                  <a:srgbClr val="262626"/>
                </a:solidFill>
                <a:effectLst/>
                <a:latin typeface="Tw Cen MT" panose="020B0602020104020603" pitchFamily="34" charset="0"/>
              </a:rPr>
              <a:t>Layanan kelas literasi hadir bagi TelUtizen yang ingin mengetahui lebih dalam terkait cara penelusuran informasi, sitasi serta kaidah-kaidah penulisan karya ilmiah</a:t>
            </a:r>
            <a:r>
              <a:rPr lang="en-US" dirty="0">
                <a:solidFill>
                  <a:srgbClr val="262626"/>
                </a:solidFill>
                <a:latin typeface="Tw Cen MT" panose="020B0602020104020603" pitchFamily="34" charset="0"/>
              </a:rPr>
              <a:t>”</a:t>
            </a:r>
            <a:endParaRPr lang="id-ID" dirty="0"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8459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49D99A-D63A-4E31-82CE-511F945F6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9" name="Title 1">
            <a:extLst>
              <a:ext uri="{FF2B5EF4-FFF2-40B4-BE49-F238E27FC236}">
                <a16:creationId xmlns:a16="http://schemas.microsoft.com/office/drawing/2014/main" id="{0A14BDFB-EB12-4BB0-B0E0-CC5F58722E75}"/>
              </a:ext>
            </a:extLst>
          </p:cNvPr>
          <p:cNvSpPr txBox="1">
            <a:spLocks/>
          </p:cNvSpPr>
          <p:nvPr/>
        </p:nvSpPr>
        <p:spPr>
          <a:xfrm>
            <a:off x="8886470" y="233771"/>
            <a:ext cx="2350280" cy="8353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Fasilitas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4B39737-8C21-4FA4-BE87-7E0651A5C4B5}"/>
              </a:ext>
            </a:extLst>
          </p:cNvPr>
          <p:cNvGrpSpPr/>
          <p:nvPr/>
        </p:nvGrpSpPr>
        <p:grpSpPr>
          <a:xfrm>
            <a:off x="2043418" y="1302921"/>
            <a:ext cx="8105163" cy="5042066"/>
            <a:chOff x="343149" y="1104958"/>
            <a:chExt cx="8105163" cy="504206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73393C8-D3B1-4C67-9DD1-73F611F25BB6}"/>
                </a:ext>
              </a:extLst>
            </p:cNvPr>
            <p:cNvGrpSpPr/>
            <p:nvPr/>
          </p:nvGrpSpPr>
          <p:grpSpPr>
            <a:xfrm>
              <a:off x="343149" y="1131404"/>
              <a:ext cx="3979775" cy="2487427"/>
              <a:chOff x="1322616" y="167668"/>
              <a:chExt cx="3997979" cy="2779298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81BB5797-5EA6-4CB8-8F9B-8F85598F28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22616" y="167668"/>
                <a:ext cx="3997979" cy="2433835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7" name="TextBox 52">
                <a:extLst>
                  <a:ext uri="{FF2B5EF4-FFF2-40B4-BE49-F238E27FC236}">
                    <a16:creationId xmlns:a16="http://schemas.microsoft.com/office/drawing/2014/main" id="{31FCB6CA-120E-4BD7-B8C6-9EF43A1EB05D}"/>
                  </a:ext>
                </a:extLst>
              </p:cNvPr>
              <p:cNvSpPr txBox="1"/>
              <p:nvPr/>
            </p:nvSpPr>
            <p:spPr>
              <a:xfrm>
                <a:off x="2230875" y="2541843"/>
                <a:ext cx="2707931" cy="405123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rIns="45719">
                <a:spAutoFit/>
              </a:bodyPr>
              <a:lstStyle>
                <a:lvl1pPr>
                  <a:defRPr sz="2100"/>
                </a:lvl1pPr>
              </a:lstStyle>
              <a:p>
                <a:r>
                  <a:rPr lang="en-US" sz="1800" b="1" dirty="0">
                    <a:latin typeface="Tw Cen MT" panose="020B0602020104020603" pitchFamily="34" charset="0"/>
                  </a:rPr>
                  <a:t>Area </a:t>
                </a:r>
                <a:r>
                  <a:rPr lang="en-US" sz="1800" b="1" dirty="0" err="1">
                    <a:latin typeface="Tw Cen MT" panose="020B0602020104020603" pitchFamily="34" charset="0"/>
                  </a:rPr>
                  <a:t>Akses</a:t>
                </a:r>
                <a:r>
                  <a:rPr lang="en-US" sz="1800" b="1" dirty="0">
                    <a:latin typeface="Tw Cen MT" panose="020B0602020104020603" pitchFamily="34" charset="0"/>
                  </a:rPr>
                  <a:t> Internet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B876704-93D1-4139-87BF-1B8427EB4B60}"/>
                </a:ext>
              </a:extLst>
            </p:cNvPr>
            <p:cNvGrpSpPr/>
            <p:nvPr/>
          </p:nvGrpSpPr>
          <p:grpSpPr>
            <a:xfrm>
              <a:off x="4529113" y="1104958"/>
              <a:ext cx="3919199" cy="2513873"/>
              <a:chOff x="5569159" y="177800"/>
              <a:chExt cx="4053808" cy="2852990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5B9BEBB9-ED86-4A23-97BE-9D1E3ED85D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69159" y="177800"/>
                <a:ext cx="4053808" cy="2518129"/>
              </a:xfrm>
              <a:prstGeom prst="rect">
                <a:avLst/>
              </a:prstGeo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0" name="TextBox 52">
                <a:extLst>
                  <a:ext uri="{FF2B5EF4-FFF2-40B4-BE49-F238E27FC236}">
                    <a16:creationId xmlns:a16="http://schemas.microsoft.com/office/drawing/2014/main" id="{75B42D3E-5228-4EE6-AAF7-FD94095F66F3}"/>
                  </a:ext>
                </a:extLst>
              </p:cNvPr>
              <p:cNvSpPr txBox="1"/>
              <p:nvPr/>
            </p:nvSpPr>
            <p:spPr>
              <a:xfrm>
                <a:off x="6769466" y="2611636"/>
                <a:ext cx="2241139" cy="41915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rIns="45719">
                <a:spAutoFit/>
              </a:bodyPr>
              <a:lstStyle>
                <a:lvl1pPr>
                  <a:defRPr sz="2100"/>
                </a:lvl1pPr>
              </a:lstStyle>
              <a:p>
                <a:r>
                  <a:rPr lang="en-US" sz="1800" b="1" dirty="0">
                    <a:latin typeface="Tw Cen MT" panose="020B0602020104020603" pitchFamily="34" charset="0"/>
                  </a:rPr>
                  <a:t>Multi Media</a:t>
                </a:r>
                <a:endParaRPr sz="1800" dirty="0">
                  <a:latin typeface="Tw Cen MT" panose="020B0602020104020603" pitchFamily="34" charset="0"/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70A919-1FB7-4C06-A1BC-7F94122D077A}"/>
                </a:ext>
              </a:extLst>
            </p:cNvPr>
            <p:cNvGrpSpPr/>
            <p:nvPr/>
          </p:nvGrpSpPr>
          <p:grpSpPr>
            <a:xfrm>
              <a:off x="403726" y="3733500"/>
              <a:ext cx="3919198" cy="2413524"/>
              <a:chOff x="1235154" y="4270056"/>
              <a:chExt cx="4053809" cy="2739104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0EC16B3C-E37E-418C-97BF-BFFF5F37C8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35154" y="4270056"/>
                <a:ext cx="4053809" cy="2395433"/>
              </a:xfrm>
              <a:prstGeom prst="rect">
                <a:avLst/>
              </a:prstGeom>
            </p:spPr>
          </p:pic>
          <p:sp>
            <p:nvSpPr>
              <p:cNvPr id="13" name="TextBox 52">
                <a:extLst>
                  <a:ext uri="{FF2B5EF4-FFF2-40B4-BE49-F238E27FC236}">
                    <a16:creationId xmlns:a16="http://schemas.microsoft.com/office/drawing/2014/main" id="{A25F18DB-9D22-47AD-9722-B9A151F87A22}"/>
                  </a:ext>
                </a:extLst>
              </p:cNvPr>
              <p:cNvSpPr txBox="1"/>
              <p:nvPr/>
            </p:nvSpPr>
            <p:spPr>
              <a:xfrm>
                <a:off x="2139663" y="6590006"/>
                <a:ext cx="2385522" cy="41915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rIns="45719">
                <a:spAutoFit/>
              </a:bodyPr>
              <a:lstStyle>
                <a:lvl1pPr>
                  <a:defRPr sz="2100"/>
                </a:lvl1pPr>
              </a:lstStyle>
              <a:p>
                <a:r>
                  <a:rPr lang="en-US" sz="1800" b="1" dirty="0" err="1">
                    <a:latin typeface="Tw Cen MT" panose="020B0602020104020603" pitchFamily="34" charset="0"/>
                  </a:rPr>
                  <a:t>Ruang</a:t>
                </a:r>
                <a:r>
                  <a:rPr lang="en-US" sz="1800" b="1" dirty="0">
                    <a:latin typeface="Tw Cen MT" panose="020B0602020104020603" pitchFamily="34" charset="0"/>
                  </a:rPr>
                  <a:t> </a:t>
                </a:r>
                <a:r>
                  <a:rPr lang="en-US" sz="1800" b="1" dirty="0" err="1">
                    <a:latin typeface="Tw Cen MT" panose="020B0602020104020603" pitchFamily="34" charset="0"/>
                  </a:rPr>
                  <a:t>diskusi</a:t>
                </a:r>
                <a:endParaRPr lang="en-US" sz="1800" b="1" dirty="0">
                  <a:latin typeface="Tw Cen MT" panose="020B0602020104020603" pitchFamily="34" charset="0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E512B74-81E9-4804-A699-AC4E87E5846F}"/>
                </a:ext>
              </a:extLst>
            </p:cNvPr>
            <p:cNvGrpSpPr/>
            <p:nvPr/>
          </p:nvGrpSpPr>
          <p:grpSpPr>
            <a:xfrm>
              <a:off x="4529113" y="3747356"/>
              <a:ext cx="3919199" cy="2399668"/>
              <a:chOff x="5570741" y="3286545"/>
              <a:chExt cx="4053811" cy="2723379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9B459989-D892-4578-9417-5C380E19ED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70741" y="3286545"/>
                <a:ext cx="4053811" cy="2395433"/>
              </a:xfrm>
              <a:prstGeom prst="rect">
                <a:avLst/>
              </a:prstGeom>
            </p:spPr>
          </p:pic>
          <p:sp>
            <p:nvSpPr>
              <p:cNvPr id="16" name="TextBox 52">
                <a:extLst>
                  <a:ext uri="{FF2B5EF4-FFF2-40B4-BE49-F238E27FC236}">
                    <a16:creationId xmlns:a16="http://schemas.microsoft.com/office/drawing/2014/main" id="{704F4104-D5DA-4EEA-B1EA-6CB88080636D}"/>
                  </a:ext>
                </a:extLst>
              </p:cNvPr>
              <p:cNvSpPr txBox="1"/>
              <p:nvPr/>
            </p:nvSpPr>
            <p:spPr>
              <a:xfrm>
                <a:off x="6450932" y="5590770"/>
                <a:ext cx="2326313" cy="41915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rIns="45719">
                <a:spAutoFit/>
              </a:bodyPr>
              <a:lstStyle>
                <a:lvl1pPr>
                  <a:defRPr sz="2100"/>
                </a:lvl1pPr>
              </a:lstStyle>
              <a:p>
                <a:r>
                  <a:rPr lang="en-US" sz="1800" b="1" dirty="0">
                    <a:latin typeface="Tw Cen MT" panose="020B0602020104020603" pitchFamily="34" charset="0"/>
                  </a:rPr>
                  <a:t>Open Discussion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280583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49D99A-D63A-4E31-82CE-511F945F6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40439BA-1C92-43C4-BB3B-39A9C7287B19}"/>
              </a:ext>
            </a:extLst>
          </p:cNvPr>
          <p:cNvGrpSpPr/>
          <p:nvPr/>
        </p:nvGrpSpPr>
        <p:grpSpPr>
          <a:xfrm>
            <a:off x="1807186" y="882331"/>
            <a:ext cx="8577628" cy="5542425"/>
            <a:chOff x="868030" y="872904"/>
            <a:chExt cx="8577628" cy="554242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50BFBB1-B980-497B-90BB-86636029F278}"/>
                </a:ext>
              </a:extLst>
            </p:cNvPr>
            <p:cNvGrpSpPr/>
            <p:nvPr/>
          </p:nvGrpSpPr>
          <p:grpSpPr>
            <a:xfrm>
              <a:off x="904838" y="875709"/>
              <a:ext cx="3989468" cy="2686009"/>
              <a:chOff x="2041708" y="206952"/>
              <a:chExt cx="3989468" cy="2686009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3D0A915F-CDBB-4A2A-90C6-2B951C4B2F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41708" y="206952"/>
                <a:ext cx="3989468" cy="230978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7" name="TextBox 52">
                <a:extLst>
                  <a:ext uri="{FF2B5EF4-FFF2-40B4-BE49-F238E27FC236}">
                    <a16:creationId xmlns:a16="http://schemas.microsoft.com/office/drawing/2014/main" id="{8810558B-01FD-4AC8-B11E-614760734F98}"/>
                  </a:ext>
                </a:extLst>
              </p:cNvPr>
              <p:cNvSpPr txBox="1"/>
              <p:nvPr/>
            </p:nvSpPr>
            <p:spPr>
              <a:xfrm>
                <a:off x="2365883" y="2523629"/>
                <a:ext cx="3318639" cy="36933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9" rIns="45719">
                <a:spAutoFit/>
              </a:bodyPr>
              <a:lstStyle>
                <a:lvl1pPr>
                  <a:defRPr sz="2100"/>
                </a:lvl1pPr>
              </a:lstStyle>
              <a:p>
                <a:r>
                  <a:rPr lang="en-US" sz="1800" b="1" dirty="0">
                    <a:latin typeface="Tw Cen MT" panose="020B0602020104020603" pitchFamily="34" charset="0"/>
                  </a:rPr>
                  <a:t>Area Baca </a:t>
                </a:r>
                <a:r>
                  <a:rPr lang="en-US" sz="1800" b="1" dirty="0" err="1">
                    <a:latin typeface="Tw Cen MT" panose="020B0602020104020603" pitchFamily="34" charset="0"/>
                  </a:rPr>
                  <a:t>Koleksi</a:t>
                </a:r>
                <a:r>
                  <a:rPr lang="en-US" sz="1800" b="1" dirty="0">
                    <a:latin typeface="Tw Cen MT" panose="020B0602020104020603" pitchFamily="34" charset="0"/>
                  </a:rPr>
                  <a:t> </a:t>
                </a:r>
                <a:r>
                  <a:rPr lang="en-US" sz="1800" b="1" dirty="0" err="1">
                    <a:latin typeface="Tw Cen MT" panose="020B0602020104020603" pitchFamily="34" charset="0"/>
                  </a:rPr>
                  <a:t>Sirkulasi</a:t>
                </a:r>
                <a:endParaRPr lang="en-US" sz="1800" b="1" dirty="0">
                  <a:latin typeface="Tw Cen MT" panose="020B0602020104020603" pitchFamily="34" charset="0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F766438-F2D6-4BAD-B27B-38180AE76706}"/>
                </a:ext>
              </a:extLst>
            </p:cNvPr>
            <p:cNvGrpSpPr/>
            <p:nvPr/>
          </p:nvGrpSpPr>
          <p:grpSpPr>
            <a:xfrm>
              <a:off x="5034652" y="872904"/>
              <a:ext cx="4411006" cy="2688814"/>
              <a:chOff x="6315470" y="197250"/>
              <a:chExt cx="3970604" cy="2688814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F42D6EAC-D420-428A-AAE5-3933E34AE3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15470" y="197250"/>
                <a:ext cx="3970604" cy="2287669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0" name="TextBox 52">
                <a:extLst>
                  <a:ext uri="{FF2B5EF4-FFF2-40B4-BE49-F238E27FC236}">
                    <a16:creationId xmlns:a16="http://schemas.microsoft.com/office/drawing/2014/main" id="{B5649D9F-025C-42DD-8309-1513B5145E16}"/>
                  </a:ext>
                </a:extLst>
              </p:cNvPr>
              <p:cNvSpPr txBox="1"/>
              <p:nvPr/>
            </p:nvSpPr>
            <p:spPr>
              <a:xfrm>
                <a:off x="6647836" y="2516732"/>
                <a:ext cx="3304602" cy="36933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9" rIns="45719">
                <a:spAutoFit/>
              </a:bodyPr>
              <a:lstStyle>
                <a:lvl1pPr>
                  <a:defRPr sz="2100"/>
                </a:lvl1pPr>
              </a:lstStyle>
              <a:p>
                <a:r>
                  <a:rPr lang="en-US" sz="1800" b="1" dirty="0">
                    <a:latin typeface="Tw Cen MT" panose="020B0602020104020603" pitchFamily="34" charset="0"/>
                  </a:rPr>
                  <a:t>Area Baca </a:t>
                </a:r>
                <a:r>
                  <a:rPr lang="en-US" sz="1800" b="1" dirty="0" err="1">
                    <a:latin typeface="Tw Cen MT" panose="020B0602020104020603" pitchFamily="34" charset="0"/>
                  </a:rPr>
                  <a:t>Mezanin</a:t>
                </a:r>
                <a:r>
                  <a:rPr lang="en-US" sz="1800" b="1" dirty="0">
                    <a:latin typeface="Tw Cen MT" panose="020B0602020104020603" pitchFamily="34" charset="0"/>
                  </a:rPr>
                  <a:t> Tengah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18FC474-49F5-4148-A252-9908ECD60329}"/>
                </a:ext>
              </a:extLst>
            </p:cNvPr>
            <p:cNvGrpSpPr/>
            <p:nvPr/>
          </p:nvGrpSpPr>
          <p:grpSpPr>
            <a:xfrm>
              <a:off x="868030" y="3608166"/>
              <a:ext cx="4026276" cy="2807163"/>
              <a:chOff x="2045500" y="3891635"/>
              <a:chExt cx="4026276" cy="2807163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EBF06612-E372-4E34-ACF5-89D08AE29B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45500" y="3891635"/>
                <a:ext cx="4026276" cy="2496239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3" name="TextBox 52">
                <a:extLst>
                  <a:ext uri="{FF2B5EF4-FFF2-40B4-BE49-F238E27FC236}">
                    <a16:creationId xmlns:a16="http://schemas.microsoft.com/office/drawing/2014/main" id="{89D29D16-B4AC-4EE7-A490-3AC2193EBF69}"/>
                  </a:ext>
                </a:extLst>
              </p:cNvPr>
              <p:cNvSpPr txBox="1"/>
              <p:nvPr/>
            </p:nvSpPr>
            <p:spPr>
              <a:xfrm>
                <a:off x="2417722" y="6329466"/>
                <a:ext cx="3318639" cy="36933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9" rIns="45719">
                <a:spAutoFit/>
              </a:bodyPr>
              <a:lstStyle>
                <a:lvl1pPr>
                  <a:defRPr sz="2100"/>
                </a:lvl1pPr>
              </a:lstStyle>
              <a:p>
                <a:r>
                  <a:rPr lang="en-US" sz="1800" b="1" dirty="0">
                    <a:latin typeface="Tw Cen MT" panose="020B0602020104020603" pitchFamily="34" charset="0"/>
                  </a:rPr>
                  <a:t>Area Baca </a:t>
                </a:r>
                <a:r>
                  <a:rPr lang="en-US" sz="1800" b="1" dirty="0" err="1">
                    <a:latin typeface="Tw Cen MT" panose="020B0602020104020603" pitchFamily="34" charset="0"/>
                  </a:rPr>
                  <a:t>Koleksi</a:t>
                </a:r>
                <a:r>
                  <a:rPr lang="en-US" sz="1800" b="1" dirty="0">
                    <a:latin typeface="Tw Cen MT" panose="020B0602020104020603" pitchFamily="34" charset="0"/>
                  </a:rPr>
                  <a:t> </a:t>
                </a:r>
                <a:r>
                  <a:rPr lang="en-US" sz="1800" b="1" dirty="0" err="1">
                    <a:latin typeface="Tw Cen MT" panose="020B0602020104020603" pitchFamily="34" charset="0"/>
                  </a:rPr>
                  <a:t>Referensi</a:t>
                </a:r>
                <a:endParaRPr lang="en-US" sz="1800" b="1" dirty="0">
                  <a:latin typeface="Tw Cen MT" panose="020B0602020104020603" pitchFamily="34" charset="0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AB7A7BC-32A7-4110-826E-FF4A46F6997F}"/>
                </a:ext>
              </a:extLst>
            </p:cNvPr>
            <p:cNvGrpSpPr/>
            <p:nvPr/>
          </p:nvGrpSpPr>
          <p:grpSpPr>
            <a:xfrm>
              <a:off x="5034652" y="3608166"/>
              <a:ext cx="4411006" cy="2807163"/>
              <a:chOff x="6074951" y="3670159"/>
              <a:chExt cx="4608969" cy="2807163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242CF786-56F0-4BEF-869C-95E1B29339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74951" y="3670159"/>
                <a:ext cx="4608969" cy="2496239"/>
              </a:xfrm>
              <a:prstGeom prst="rect">
                <a:avLst/>
              </a:prstGeom>
            </p:spPr>
          </p:pic>
          <p:sp>
            <p:nvSpPr>
              <p:cNvPr id="16" name="TextBox 52">
                <a:extLst>
                  <a:ext uri="{FF2B5EF4-FFF2-40B4-BE49-F238E27FC236}">
                    <a16:creationId xmlns:a16="http://schemas.microsoft.com/office/drawing/2014/main" id="{5F50B5F4-1317-4297-8E12-C135A48F1AEE}"/>
                  </a:ext>
                </a:extLst>
              </p:cNvPr>
              <p:cNvSpPr txBox="1"/>
              <p:nvPr/>
            </p:nvSpPr>
            <p:spPr>
              <a:xfrm>
                <a:off x="7495750" y="6107990"/>
                <a:ext cx="2411071" cy="36933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9" rIns="45719">
                <a:spAutoFit/>
              </a:bodyPr>
              <a:lstStyle>
                <a:lvl1pPr>
                  <a:defRPr sz="2100"/>
                </a:lvl1pPr>
              </a:lstStyle>
              <a:p>
                <a:r>
                  <a:rPr lang="en-US" sz="1800" b="1" dirty="0">
                    <a:latin typeface="Tw Cen MT" panose="020B0602020104020603" pitchFamily="34" charset="0"/>
                  </a:rPr>
                  <a:t>Refreshment corner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880041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49D99A-D63A-4E31-82CE-511F945F6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9" name="Title 1">
            <a:extLst>
              <a:ext uri="{FF2B5EF4-FFF2-40B4-BE49-F238E27FC236}">
                <a16:creationId xmlns:a16="http://schemas.microsoft.com/office/drawing/2014/main" id="{0A14BDFB-EB12-4BB0-B0E0-CC5F58722E75}"/>
              </a:ext>
            </a:extLst>
          </p:cNvPr>
          <p:cNvSpPr txBox="1">
            <a:spLocks/>
          </p:cNvSpPr>
          <p:nvPr/>
        </p:nvSpPr>
        <p:spPr>
          <a:xfrm>
            <a:off x="6249972" y="269579"/>
            <a:ext cx="4309060" cy="8353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</a:lstStyle>
          <a:p>
            <a:r>
              <a:rPr lang="en-US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Reservasi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Ruangan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A8E4252-9E6F-4136-BAE3-DE9D2864BD4D}"/>
              </a:ext>
            </a:extLst>
          </p:cNvPr>
          <p:cNvGrpSpPr/>
          <p:nvPr/>
        </p:nvGrpSpPr>
        <p:grpSpPr>
          <a:xfrm>
            <a:off x="294519" y="1255787"/>
            <a:ext cx="7885668" cy="4697252"/>
            <a:chOff x="2875603" y="0"/>
            <a:chExt cx="7558745" cy="547930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2D82DBB8-A8EA-4C49-9A6F-D3A5EBD97E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377873" y="212948"/>
              <a:ext cx="6296033" cy="24513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3">
              <a:extLst>
                <a:ext uri="{FF2B5EF4-FFF2-40B4-BE49-F238E27FC236}">
                  <a16:creationId xmlns:a16="http://schemas.microsoft.com/office/drawing/2014/main" id="{6EFC1343-95AF-46A9-A9BC-9BF871CC27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307651" y="864096"/>
              <a:ext cx="3352800" cy="2438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Picture 5">
              <a:extLst>
                <a:ext uri="{FF2B5EF4-FFF2-40B4-BE49-F238E27FC236}">
                  <a16:creationId xmlns:a16="http://schemas.microsoft.com/office/drawing/2014/main" id="{CF8F3A62-5449-4692-B54D-FF95518FC3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403995" y="1728192"/>
              <a:ext cx="4030353" cy="28673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7">
              <a:extLst>
                <a:ext uri="{FF2B5EF4-FFF2-40B4-BE49-F238E27FC236}">
                  <a16:creationId xmlns:a16="http://schemas.microsoft.com/office/drawing/2014/main" id="{97525B5C-13A3-486F-A6D6-9A97883F0A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875603" y="2952328"/>
              <a:ext cx="4459698" cy="2526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C4A0774-7639-4175-95EC-06A87EAC48C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5883" y="0"/>
              <a:ext cx="703697" cy="624407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23C427E-2D59-4371-BDCD-619E99618D8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84315" y="648072"/>
              <a:ext cx="875267" cy="77664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2C9177A-BB97-47D1-9D1A-18AC89DE51E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3635" y="1728192"/>
              <a:ext cx="973821" cy="86409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82C49F49-FCAF-4466-BC91-2FE622B5D5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4275" y="2664296"/>
              <a:ext cx="992111" cy="880324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1EB40C8-99DF-4DFC-BB92-68D4DA327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99939" y="3168352"/>
              <a:ext cx="973822" cy="864096"/>
            </a:xfrm>
            <a:prstGeom prst="rect">
              <a:avLst/>
            </a:prstGeom>
          </p:spPr>
        </p:pic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AB23A0B3-2A77-4596-A1FB-5622C3011B09}"/>
              </a:ext>
            </a:extLst>
          </p:cNvPr>
          <p:cNvSpPr/>
          <p:nvPr/>
        </p:nvSpPr>
        <p:spPr>
          <a:xfrm>
            <a:off x="8474286" y="1583172"/>
            <a:ext cx="35543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id-ID" dirty="0">
                <a:latin typeface="Tw Cen MT" panose="020B0602020104020603" pitchFamily="34" charset="0"/>
              </a:rPr>
              <a:t>Akses</a:t>
            </a:r>
            <a:r>
              <a:rPr lang="en-US" dirty="0">
                <a:latin typeface="Tw Cen MT" panose="020B0602020104020603" pitchFamily="34" charset="0"/>
              </a:rPr>
              <a:t> </a:t>
            </a:r>
            <a:r>
              <a:rPr lang="id-ID" dirty="0">
                <a:latin typeface="Tw Cen MT" panose="020B0602020104020603" pitchFamily="34" charset="0"/>
              </a:rPr>
              <a:t>openlibrary.telkomuniversity.ac.id</a:t>
            </a:r>
            <a:endParaRPr lang="en-US" dirty="0">
              <a:latin typeface="Tw Cen MT" panose="020B0602020104020603" pitchFamily="34" charset="0"/>
            </a:endParaRPr>
          </a:p>
          <a:p>
            <a:pPr marL="342900" indent="-342900">
              <a:buAutoNum type="arabicPeriod"/>
            </a:pPr>
            <a:r>
              <a:rPr lang="id-ID" dirty="0">
                <a:latin typeface="Tw Cen MT" panose="020B0602020104020603" pitchFamily="34" charset="0"/>
              </a:rPr>
              <a:t>Pilih menu Discussion Room Reservation</a:t>
            </a:r>
            <a:endParaRPr lang="en-US" dirty="0">
              <a:latin typeface="Tw Cen MT" panose="020B0602020104020603" pitchFamily="34" charset="0"/>
            </a:endParaRPr>
          </a:p>
          <a:p>
            <a:pPr marL="342900" indent="-342900">
              <a:buAutoNum type="arabicPeriod"/>
            </a:pPr>
            <a:r>
              <a:rPr lang="id-ID" dirty="0">
                <a:latin typeface="Tw Cen MT" panose="020B0602020104020603" pitchFamily="34" charset="0"/>
              </a:rPr>
              <a:t>Login menggunakan akun SSO</a:t>
            </a:r>
            <a:endParaRPr lang="en-US" dirty="0">
              <a:latin typeface="Tw Cen MT" panose="020B0602020104020603" pitchFamily="34" charset="0"/>
            </a:endParaRPr>
          </a:p>
          <a:p>
            <a:pPr marL="342900" indent="-342900">
              <a:buAutoNum type="arabicPeriod"/>
            </a:pPr>
            <a:r>
              <a:rPr lang="id-ID" dirty="0">
                <a:latin typeface="Tw Cen MT" panose="020B0602020104020603" pitchFamily="34" charset="0"/>
              </a:rPr>
              <a:t>Pilih  menu “Pesan Ruangan”</a:t>
            </a:r>
            <a:endParaRPr lang="en-US" dirty="0">
              <a:latin typeface="Tw Cen MT" panose="020B0602020104020603" pitchFamily="34" charset="0"/>
            </a:endParaRPr>
          </a:p>
          <a:p>
            <a:pPr marL="342900" indent="-342900">
              <a:buAutoNum type="arabicPeriod"/>
            </a:pPr>
            <a:r>
              <a:rPr lang="id-ID" dirty="0">
                <a:latin typeface="Tw Cen MT" panose="020B0602020104020603" pitchFamily="34" charset="0"/>
              </a:rPr>
              <a:t>Mengisi form “Pesan Ruangan”</a:t>
            </a:r>
          </a:p>
          <a:p>
            <a:pPr marL="342900" indent="-342900">
              <a:buAutoNum type="arabicPeriod"/>
            </a:pPr>
            <a:r>
              <a:rPr lang="id-ID" dirty="0">
                <a:latin typeface="Tw Cen MT" panose="020B0602020104020603" pitchFamily="34" charset="0"/>
              </a:rPr>
              <a:t>Mendapat notifikasi approval</a:t>
            </a:r>
            <a:endParaRPr lang="en-US" dirty="0"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78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49D99A-D63A-4E31-82CE-511F945F6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9" name="Title 1">
            <a:extLst>
              <a:ext uri="{FF2B5EF4-FFF2-40B4-BE49-F238E27FC236}">
                <a16:creationId xmlns:a16="http://schemas.microsoft.com/office/drawing/2014/main" id="{0A14BDFB-EB12-4BB0-B0E0-CC5F58722E75}"/>
              </a:ext>
            </a:extLst>
          </p:cNvPr>
          <p:cNvSpPr txBox="1">
            <a:spLocks/>
          </p:cNvSpPr>
          <p:nvPr/>
        </p:nvSpPr>
        <p:spPr>
          <a:xfrm>
            <a:off x="8009778" y="166635"/>
            <a:ext cx="2898045" cy="8353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</a:lstStyle>
          <a:p>
            <a:r>
              <a:rPr lang="en-US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Kontak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E668D00-6F02-47C0-A449-525B9E7468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005" y="1168649"/>
            <a:ext cx="7074014" cy="50545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3210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49D99A-D63A-4E31-82CE-511F945F6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CDFCB07-468A-4913-BE80-C4D673CA8F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1879" y="1453479"/>
            <a:ext cx="8528241" cy="4246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8744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</TotalTime>
  <Words>966</Words>
  <Application>Microsoft Office PowerPoint</Application>
  <PresentationFormat>Widescreen</PresentationFormat>
  <Paragraphs>182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Aller</vt:lpstr>
      <vt:lpstr>Arial</vt:lpstr>
      <vt:lpstr>Calibri</vt:lpstr>
      <vt:lpstr>Calibri Light</vt:lpstr>
      <vt:lpstr>Impact</vt:lpstr>
      <vt:lpstr>My Roid</vt:lpstr>
      <vt:lpstr>Myriad Pro</vt:lpstr>
      <vt:lpstr>Tw Cen 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Abdullah Adnan</dc:creator>
  <cp:lastModifiedBy>RIKA</cp:lastModifiedBy>
  <cp:revision>20</cp:revision>
  <dcterms:created xsi:type="dcterms:W3CDTF">2021-01-28T05:43:28Z</dcterms:created>
  <dcterms:modified xsi:type="dcterms:W3CDTF">2022-02-10T07:02:16Z</dcterms:modified>
</cp:coreProperties>
</file>